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diagrams/layout17.xml" ContentType="application/vnd.openxmlformats-officedocument.drawingml.diagramLayout+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notesSlides/notesSlide68.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diagrams/drawing8.xml" ContentType="application/vnd.ms-office.drawingml.diagramDrawing+xml"/>
  <Override PartName="/ppt/slides/slide108.xml" ContentType="application/vnd.openxmlformats-officedocument.presentationml.slide+xml"/>
  <Override PartName="/ppt/diagrams/quickStyle8.xml" ContentType="application/vnd.openxmlformats-officedocument.drawingml.diagramStyle+xml"/>
  <Override PartName="/ppt/diagrams/layout14.xml" ContentType="application/vnd.openxmlformats-officedocument.drawingml.diagramLayout+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diagrams/drawing6.xml" ContentType="application/vnd.ms-office.drawingml.diagramDrawing+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notesSlides/notesSlide12.xml" ContentType="application/vnd.openxmlformats-officedocument.presentationml.notesSlide+xml"/>
  <Override PartName="/ppt/slides/slide118.xml" ContentType="application/vnd.openxmlformats-officedocument.presentationml.slide+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diagrams/quickStyle18.xml" ContentType="application/vnd.openxmlformats-officedocument.drawingml.diagramStyle+xml"/>
  <Override PartName="/ppt/notesSlides/notesSlide53.xml" ContentType="application/vnd.openxmlformats-officedocument.presentationml.notesSlide+xml"/>
  <Override PartName="/ppt/slides/slide40.xml" ContentType="application/vnd.openxmlformats-officedocument.presentationml.slide+xml"/>
  <Override PartName="/ppt/diagrams/layout18.xml" ContentType="application/vnd.openxmlformats-officedocument.drawingml.diagramLayout+xml"/>
  <Override PartName="/ppt/notesSlides/notesSlide42.xml" ContentType="application/vnd.openxmlformats-officedocument.presentationml.notesSlide+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diagrams/drawing11.xml" ContentType="application/vnd.ms-office.drawingml.diagramDrawing+xml"/>
  <Override PartName="/ppt/diagrams/colors17.xml" ContentType="application/vnd.openxmlformats-officedocument.drawingml.diagramColors+xml"/>
  <Override PartName="/ppt/slides/slide78.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diagrams/drawing9.xml" ContentType="application/vnd.ms-office.drawingml.diagramDrawing+xml"/>
  <Override PartName="/ppt/diagrams/layout15.xml" ContentType="application/vnd.openxmlformats-officedocument.drawingml.diagramLayout+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handoutMasterIdLst>
    <p:handoutMasterId r:id="rId135"/>
  </p:handoutMasterIdLst>
  <p:sldIdLst>
    <p:sldId id="503" r:id="rId2"/>
    <p:sldId id="459" r:id="rId3"/>
    <p:sldId id="260" r:id="rId4"/>
    <p:sldId id="725" r:id="rId5"/>
    <p:sldId id="504" r:id="rId6"/>
    <p:sldId id="623" r:id="rId7"/>
    <p:sldId id="726" r:id="rId8"/>
    <p:sldId id="727" r:id="rId9"/>
    <p:sldId id="624" r:id="rId10"/>
    <p:sldId id="625" r:id="rId11"/>
    <p:sldId id="728" r:id="rId12"/>
    <p:sldId id="729" r:id="rId13"/>
    <p:sldId id="622" r:id="rId14"/>
    <p:sldId id="731" r:id="rId15"/>
    <p:sldId id="732" r:id="rId16"/>
    <p:sldId id="626" r:id="rId17"/>
    <p:sldId id="730" r:id="rId18"/>
    <p:sldId id="627" r:id="rId19"/>
    <p:sldId id="629" r:id="rId20"/>
    <p:sldId id="733" r:id="rId21"/>
    <p:sldId id="628" r:id="rId22"/>
    <p:sldId id="634" r:id="rId23"/>
    <p:sldId id="635" r:id="rId24"/>
    <p:sldId id="630" r:id="rId25"/>
    <p:sldId id="636" r:id="rId26"/>
    <p:sldId id="631" r:id="rId27"/>
    <p:sldId id="632" r:id="rId28"/>
    <p:sldId id="734" r:id="rId29"/>
    <p:sldId id="735" r:id="rId30"/>
    <p:sldId id="633" r:id="rId31"/>
    <p:sldId id="637" r:id="rId32"/>
    <p:sldId id="736" r:id="rId33"/>
    <p:sldId id="639" r:id="rId34"/>
    <p:sldId id="737" r:id="rId35"/>
    <p:sldId id="640" r:id="rId36"/>
    <p:sldId id="641" r:id="rId37"/>
    <p:sldId id="642" r:id="rId38"/>
    <p:sldId id="638" r:id="rId39"/>
    <p:sldId id="738" r:id="rId40"/>
    <p:sldId id="643" r:id="rId41"/>
    <p:sldId id="644" r:id="rId42"/>
    <p:sldId id="645" r:id="rId43"/>
    <p:sldId id="739" r:id="rId44"/>
    <p:sldId id="740" r:id="rId45"/>
    <p:sldId id="646" r:id="rId46"/>
    <p:sldId id="741" r:id="rId47"/>
    <p:sldId id="647" r:id="rId48"/>
    <p:sldId id="648" r:id="rId49"/>
    <p:sldId id="649" r:id="rId50"/>
    <p:sldId id="650" r:id="rId51"/>
    <p:sldId id="713" r:id="rId52"/>
    <p:sldId id="712" r:id="rId53"/>
    <p:sldId id="714" r:id="rId54"/>
    <p:sldId id="715" r:id="rId55"/>
    <p:sldId id="716" r:id="rId56"/>
    <p:sldId id="717" r:id="rId57"/>
    <p:sldId id="718" r:id="rId58"/>
    <p:sldId id="719" r:id="rId59"/>
    <p:sldId id="720" r:id="rId60"/>
    <p:sldId id="721" r:id="rId61"/>
    <p:sldId id="722" r:id="rId62"/>
    <p:sldId id="723" r:id="rId63"/>
    <p:sldId id="651" r:id="rId64"/>
    <p:sldId id="724" r:id="rId65"/>
    <p:sldId id="652" r:id="rId66"/>
    <p:sldId id="742" r:id="rId67"/>
    <p:sldId id="743" r:id="rId68"/>
    <p:sldId id="744" r:id="rId69"/>
    <p:sldId id="746" r:id="rId70"/>
    <p:sldId id="747" r:id="rId71"/>
    <p:sldId id="748" r:id="rId72"/>
    <p:sldId id="749" r:id="rId73"/>
    <p:sldId id="653" r:id="rId74"/>
    <p:sldId id="750" r:id="rId75"/>
    <p:sldId id="745" r:id="rId76"/>
    <p:sldId id="654" r:id="rId77"/>
    <p:sldId id="751" r:id="rId78"/>
    <p:sldId id="655" r:id="rId79"/>
    <p:sldId id="752" r:id="rId80"/>
    <p:sldId id="656" r:id="rId81"/>
    <p:sldId id="753" r:id="rId82"/>
    <p:sldId id="657" r:id="rId83"/>
    <p:sldId id="754" r:id="rId84"/>
    <p:sldId id="665" r:id="rId85"/>
    <p:sldId id="764" r:id="rId86"/>
    <p:sldId id="670" r:id="rId87"/>
    <p:sldId id="756" r:id="rId88"/>
    <p:sldId id="671" r:id="rId89"/>
    <p:sldId id="757" r:id="rId90"/>
    <p:sldId id="673" r:id="rId91"/>
    <p:sldId id="758" r:id="rId92"/>
    <p:sldId id="674" r:id="rId93"/>
    <p:sldId id="759" r:id="rId94"/>
    <p:sldId id="675" r:id="rId95"/>
    <p:sldId id="760" r:id="rId96"/>
    <p:sldId id="676" r:id="rId97"/>
    <p:sldId id="677" r:id="rId98"/>
    <p:sldId id="761" r:id="rId99"/>
    <p:sldId id="678" r:id="rId100"/>
    <p:sldId id="680" r:id="rId101"/>
    <p:sldId id="681" r:id="rId102"/>
    <p:sldId id="682" r:id="rId103"/>
    <p:sldId id="683" r:id="rId104"/>
    <p:sldId id="684" r:id="rId105"/>
    <p:sldId id="685" r:id="rId106"/>
    <p:sldId id="686" r:id="rId107"/>
    <p:sldId id="687" r:id="rId108"/>
    <p:sldId id="689" r:id="rId109"/>
    <p:sldId id="690" r:id="rId110"/>
    <p:sldId id="688" r:id="rId111"/>
    <p:sldId id="762" r:id="rId112"/>
    <p:sldId id="694" r:id="rId113"/>
    <p:sldId id="691" r:id="rId114"/>
    <p:sldId id="693" r:id="rId115"/>
    <p:sldId id="763" r:id="rId116"/>
    <p:sldId id="707" r:id="rId117"/>
    <p:sldId id="709" r:id="rId118"/>
    <p:sldId id="710" r:id="rId119"/>
    <p:sldId id="697" r:id="rId120"/>
    <p:sldId id="695" r:id="rId121"/>
    <p:sldId id="703" r:id="rId122"/>
    <p:sldId id="696" r:id="rId123"/>
    <p:sldId id="698" r:id="rId124"/>
    <p:sldId id="704" r:id="rId125"/>
    <p:sldId id="620" r:id="rId126"/>
    <p:sldId id="699" r:id="rId127"/>
    <p:sldId id="700" r:id="rId128"/>
    <p:sldId id="701" r:id="rId129"/>
    <p:sldId id="705" r:id="rId130"/>
    <p:sldId id="702" r:id="rId131"/>
    <p:sldId id="706" r:id="rId132"/>
    <p:sldId id="669"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3300"/>
    <a:srgbClr val="FF0066"/>
    <a:srgbClr val="0000FF"/>
    <a:srgbClr val="006600"/>
    <a:srgbClr val="FF0000"/>
    <a:srgbClr val="FF00FF"/>
    <a:srgbClr val="D68B1C"/>
    <a:srgbClr val="0033CC"/>
    <a:srgbClr val="6600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950" autoAdjust="0"/>
    <p:restoredTop sz="90080" autoAdjust="0"/>
  </p:normalViewPr>
  <p:slideViewPr>
    <p:cSldViewPr>
      <p:cViewPr varScale="1">
        <p:scale>
          <a:sx n="65" d="100"/>
          <a:sy n="65" d="100"/>
        </p:scale>
        <p:origin x="-1278" y="-114"/>
      </p:cViewPr>
      <p:guideLst>
        <p:guide orient="horz" pos="2160"/>
        <p:guide pos="2880"/>
      </p:guideLst>
    </p:cSldViewPr>
  </p:slideViewPr>
  <p:notesTextViewPr>
    <p:cViewPr>
      <p:scale>
        <a:sx n="1" d="1"/>
        <a:sy n="1" d="1"/>
      </p:scale>
      <p:origin x="0" y="0"/>
    </p:cViewPr>
  </p:notesTextViewPr>
  <p:sorterViewPr>
    <p:cViewPr>
      <p:scale>
        <a:sx n="66" d="100"/>
        <a:sy n="66" d="100"/>
      </p:scale>
      <p:origin x="0" y="25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AB4E0-D37A-49D8-B0A3-EDEF0FA073D6}" type="doc">
      <dgm:prSet loTypeId="urn:microsoft.com/office/officeart/2005/8/layout/gear1" loCatId="cycle" qsTypeId="urn:microsoft.com/office/officeart/2005/8/quickstyle/simple5" qsCatId="simple" csTypeId="urn:microsoft.com/office/officeart/2005/8/colors/colorful1" csCatId="colorful" phldr="1"/>
      <dgm:spPr/>
      <dgm:t>
        <a:bodyPr/>
        <a:lstStyle/>
        <a:p>
          <a:endParaRPr lang="en-IN"/>
        </a:p>
      </dgm:t>
    </dgm:pt>
    <dgm:pt modelId="{E9180A1F-51EC-4E82-ADC1-13F84F4840CF}">
      <dgm:prSet phldrT="[Text]"/>
      <dgm:spPr/>
      <dgm:t>
        <a:bodyPr/>
        <a:lstStyle/>
        <a:p>
          <a:r>
            <a:rPr lang="en-US" b="1" dirty="0" smtClean="0">
              <a:effectLst>
                <a:outerShdw blurRad="38100" dist="38100" dir="2700000" algn="tl">
                  <a:srgbClr val="000000">
                    <a:alpha val="43137"/>
                  </a:srgbClr>
                </a:outerShdw>
              </a:effectLst>
            </a:rPr>
            <a:t>PYTHON CHARACTER SET</a:t>
          </a:r>
          <a:endParaRPr lang="en-IN" b="1" dirty="0">
            <a:effectLst>
              <a:outerShdw blurRad="38100" dist="38100" dir="2700000" algn="tl">
                <a:srgbClr val="000000">
                  <a:alpha val="43137"/>
                </a:srgbClr>
              </a:outerShdw>
            </a:effectLst>
          </a:endParaRPr>
        </a:p>
      </dgm:t>
    </dgm:pt>
    <dgm:pt modelId="{1FD5BC97-B949-4CF7-BDB9-9D5833EFF578}" type="parTrans" cxnId="{518DACB7-09C3-4836-835C-6109B3D45283}">
      <dgm:prSet/>
      <dgm:spPr/>
      <dgm:t>
        <a:bodyPr/>
        <a:lstStyle/>
        <a:p>
          <a:endParaRPr lang="en-IN"/>
        </a:p>
      </dgm:t>
    </dgm:pt>
    <dgm:pt modelId="{007A1CD2-3ED8-4B01-B22E-A2F261B62654}" type="sibTrans" cxnId="{518DACB7-09C3-4836-835C-6109B3D45283}">
      <dgm:prSet/>
      <dgm:spPr/>
      <dgm:t>
        <a:bodyPr/>
        <a:lstStyle/>
        <a:p>
          <a:endParaRPr lang="en-IN"/>
        </a:p>
      </dgm:t>
    </dgm:pt>
    <dgm:pt modelId="{D56299D1-DD88-4510-BDB9-BF56D85A5D99}">
      <dgm:prSet phldrT="[Text]" custT="1"/>
      <dgm:spPr/>
      <dgm:t>
        <a:bodyPr/>
        <a:lstStyle/>
        <a:p>
          <a:pPr rtl="0"/>
          <a:r>
            <a:rPr kumimoji="0" lang="en-US" sz="1800" b="1" i="0" u="none" strike="noStrike"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Letters:-  A-Z, a-z</a:t>
          </a:r>
          <a:endParaRPr lang="en-IN" sz="1800" dirty="0">
            <a:solidFill>
              <a:schemeClr val="tx1"/>
            </a:solidFill>
          </a:endParaRPr>
        </a:p>
      </dgm:t>
    </dgm:pt>
    <dgm:pt modelId="{567284D3-003B-4B9F-9901-AA7E2C99529A}" type="parTrans" cxnId="{0B5F8AAA-D07E-4821-A509-C8C697DCBD50}">
      <dgm:prSet/>
      <dgm:spPr/>
      <dgm:t>
        <a:bodyPr/>
        <a:lstStyle/>
        <a:p>
          <a:endParaRPr lang="en-IN"/>
        </a:p>
      </dgm:t>
    </dgm:pt>
    <dgm:pt modelId="{4E117EF3-B34A-45A1-938D-6958368AE5A2}" type="sibTrans" cxnId="{0B5F8AAA-D07E-4821-A509-C8C697DCBD50}">
      <dgm:prSet/>
      <dgm:spPr/>
      <dgm:t>
        <a:bodyPr/>
        <a:lstStyle/>
        <a:p>
          <a:endParaRPr lang="en-IN"/>
        </a:p>
      </dgm:t>
    </dgm:pt>
    <dgm:pt modelId="{D0870F00-D83A-49D4-A54F-3D767993C0B5}">
      <dgm:prSet phldrT="[Text]" custT="1"/>
      <dgm:spPr/>
      <dgm:t>
        <a:bodyPr/>
        <a:lstStyle/>
        <a:p>
          <a:pPr rtl="0"/>
          <a:r>
            <a:rPr kumimoji="0" lang="en-US" sz="1800" b="1" i="0" u="none" strike="noStrike"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Digits:-  0 to 9</a:t>
          </a:r>
          <a:endParaRPr lang="en-IN" sz="1800" dirty="0">
            <a:solidFill>
              <a:schemeClr val="tx1"/>
            </a:solidFill>
          </a:endParaRPr>
        </a:p>
      </dgm:t>
    </dgm:pt>
    <dgm:pt modelId="{3223C907-BE8E-4C17-8C88-A0342A1EEFC3}" type="parTrans" cxnId="{6EA0B730-F17C-4047-9DCB-D61BD6CFB083}">
      <dgm:prSet/>
      <dgm:spPr/>
      <dgm:t>
        <a:bodyPr/>
        <a:lstStyle/>
        <a:p>
          <a:endParaRPr lang="en-IN"/>
        </a:p>
      </dgm:t>
    </dgm:pt>
    <dgm:pt modelId="{37BDBEB5-7D6C-49B9-8CD1-B8C6AEC1860C}" type="sibTrans" cxnId="{6EA0B730-F17C-4047-9DCB-D61BD6CFB083}">
      <dgm:prSet/>
      <dgm:spPr/>
      <dgm:t>
        <a:bodyPr/>
        <a:lstStyle/>
        <a:p>
          <a:endParaRPr lang="en-IN"/>
        </a:p>
      </dgm:t>
    </dgm:pt>
    <dgm:pt modelId="{9CCE8EF5-DE1F-4CB8-A034-5CDF979C4955}">
      <dgm:prSet custT="1"/>
      <dgm:spPr/>
      <dgm:t>
        <a:bodyPr/>
        <a:lstStyle/>
        <a:p>
          <a:pPr rtl="0"/>
          <a:r>
            <a:rPr kumimoji="0" lang="en-US" sz="1800" b="1" i="0" u="none" strike="noStrike"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Special Symbols:-   space + - / (  )  [  ] =  ! =  &lt; &gt; , ‘ “ $ # ; : ? &amp; </a:t>
          </a:r>
        </a:p>
      </dgm:t>
    </dgm:pt>
    <dgm:pt modelId="{A9A904F3-A43C-4BBA-8DA5-A33773738E08}" type="parTrans" cxnId="{B932C537-809F-40D0-9246-817BC942A934}">
      <dgm:prSet/>
      <dgm:spPr/>
      <dgm:t>
        <a:bodyPr/>
        <a:lstStyle/>
        <a:p>
          <a:endParaRPr lang="en-IN"/>
        </a:p>
      </dgm:t>
    </dgm:pt>
    <dgm:pt modelId="{53355896-C09A-4F3E-AE77-11E250F1DBB3}" type="sibTrans" cxnId="{B932C537-809F-40D0-9246-817BC942A934}">
      <dgm:prSet/>
      <dgm:spPr/>
      <dgm:t>
        <a:bodyPr/>
        <a:lstStyle/>
        <a:p>
          <a:endParaRPr lang="en-IN"/>
        </a:p>
      </dgm:t>
    </dgm:pt>
    <dgm:pt modelId="{F664B053-BA3C-478E-B40D-6654E784CC5B}">
      <dgm:prSet custT="1"/>
      <dgm:spPr/>
      <dgm:t>
        <a:bodyPr/>
        <a:lstStyle/>
        <a:p>
          <a:pPr rtl="0"/>
          <a:r>
            <a:rPr kumimoji="0" lang="en-US" sz="1800" b="1" i="0" u="none" strike="noStrike"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White Spaces:-  Blank Space , Horizontal Tab, Vertical tab, Carriage Return.</a:t>
          </a:r>
        </a:p>
      </dgm:t>
    </dgm:pt>
    <dgm:pt modelId="{4C0C4879-98A3-46C2-80EC-51D8AB1B0D09}" type="parTrans" cxnId="{FE9555AA-A5AA-4832-9E8F-63B778D4F330}">
      <dgm:prSet/>
      <dgm:spPr/>
      <dgm:t>
        <a:bodyPr/>
        <a:lstStyle/>
        <a:p>
          <a:endParaRPr lang="en-IN"/>
        </a:p>
      </dgm:t>
    </dgm:pt>
    <dgm:pt modelId="{E70C0741-F02A-4898-A2C6-A4E59F16D214}" type="sibTrans" cxnId="{FE9555AA-A5AA-4832-9E8F-63B778D4F330}">
      <dgm:prSet/>
      <dgm:spPr/>
      <dgm:t>
        <a:bodyPr/>
        <a:lstStyle/>
        <a:p>
          <a:endParaRPr lang="en-IN"/>
        </a:p>
      </dgm:t>
    </dgm:pt>
    <dgm:pt modelId="{799450AD-3269-4DDC-897B-4A113B85EF37}">
      <dgm:prSet custT="1"/>
      <dgm:spPr/>
      <dgm:t>
        <a:bodyPr/>
        <a:lstStyle/>
        <a:p>
          <a:pPr rtl="0"/>
          <a:r>
            <a:rPr kumimoji="0" lang="en-US" sz="1800" b="1" i="0" u="none" strike="noStrike"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Other Characters:- Python can process all 256 ASCII and Unicode Characters.</a:t>
          </a:r>
        </a:p>
      </dgm:t>
    </dgm:pt>
    <dgm:pt modelId="{E22D6B67-3223-4FB3-958B-04BF515171B1}" type="parTrans" cxnId="{2714FAB4-3416-4586-B16D-4C25E6F80258}">
      <dgm:prSet/>
      <dgm:spPr/>
      <dgm:t>
        <a:bodyPr/>
        <a:lstStyle/>
        <a:p>
          <a:endParaRPr lang="en-IN"/>
        </a:p>
      </dgm:t>
    </dgm:pt>
    <dgm:pt modelId="{CB25EA25-46E5-4C0D-9024-4354FE7F13C4}" type="sibTrans" cxnId="{2714FAB4-3416-4586-B16D-4C25E6F80258}">
      <dgm:prSet/>
      <dgm:spPr/>
      <dgm:t>
        <a:bodyPr/>
        <a:lstStyle/>
        <a:p>
          <a:endParaRPr lang="en-IN"/>
        </a:p>
      </dgm:t>
    </dgm:pt>
    <dgm:pt modelId="{99345678-C37E-4FCB-88C8-B8A1723E1D72}" type="pres">
      <dgm:prSet presAssocID="{720AB4E0-D37A-49D8-B0A3-EDEF0FA073D6}" presName="composite" presStyleCnt="0">
        <dgm:presLayoutVars>
          <dgm:chMax val="3"/>
          <dgm:animLvl val="lvl"/>
          <dgm:resizeHandles val="exact"/>
        </dgm:presLayoutVars>
      </dgm:prSet>
      <dgm:spPr/>
      <dgm:t>
        <a:bodyPr/>
        <a:lstStyle/>
        <a:p>
          <a:endParaRPr lang="en-IN"/>
        </a:p>
      </dgm:t>
    </dgm:pt>
    <dgm:pt modelId="{0DFBDA1C-8375-4563-AC6F-8AA7386FC4BA}" type="pres">
      <dgm:prSet presAssocID="{E9180A1F-51EC-4E82-ADC1-13F84F4840CF}" presName="gear1" presStyleLbl="node1" presStyleIdx="0" presStyleCnt="1" custLinFactNeighborX="-46709" custLinFactNeighborY="-26833">
        <dgm:presLayoutVars>
          <dgm:chMax val="1"/>
          <dgm:bulletEnabled val="1"/>
        </dgm:presLayoutVars>
      </dgm:prSet>
      <dgm:spPr/>
      <dgm:t>
        <a:bodyPr/>
        <a:lstStyle/>
        <a:p>
          <a:endParaRPr lang="en-IN"/>
        </a:p>
      </dgm:t>
    </dgm:pt>
    <dgm:pt modelId="{15CFED4D-2A99-43DA-964B-CBD6F9BADA1A}" type="pres">
      <dgm:prSet presAssocID="{E9180A1F-51EC-4E82-ADC1-13F84F4840CF}" presName="gear1srcNode" presStyleLbl="node1" presStyleIdx="0" presStyleCnt="1"/>
      <dgm:spPr/>
      <dgm:t>
        <a:bodyPr/>
        <a:lstStyle/>
        <a:p>
          <a:endParaRPr lang="en-IN"/>
        </a:p>
      </dgm:t>
    </dgm:pt>
    <dgm:pt modelId="{A4152622-C97B-4FB6-92EF-1D9B59857AF9}" type="pres">
      <dgm:prSet presAssocID="{E9180A1F-51EC-4E82-ADC1-13F84F4840CF}" presName="gear1dstNode" presStyleLbl="node1" presStyleIdx="0" presStyleCnt="1"/>
      <dgm:spPr/>
      <dgm:t>
        <a:bodyPr/>
        <a:lstStyle/>
        <a:p>
          <a:endParaRPr lang="en-IN"/>
        </a:p>
      </dgm:t>
    </dgm:pt>
    <dgm:pt modelId="{94F31101-352B-4E5A-8E9C-B6F3C48D966B}" type="pres">
      <dgm:prSet presAssocID="{E9180A1F-51EC-4E82-ADC1-13F84F4840CF}" presName="gear1ch" presStyleLbl="fgAcc1" presStyleIdx="0" presStyleCnt="1" custScaleX="336545" custScaleY="189910" custLinFactNeighborX="-1809" custLinFactNeighborY="95054">
        <dgm:presLayoutVars>
          <dgm:chMax val="0"/>
          <dgm:bulletEnabled val="1"/>
        </dgm:presLayoutVars>
      </dgm:prSet>
      <dgm:spPr/>
      <dgm:t>
        <a:bodyPr/>
        <a:lstStyle/>
        <a:p>
          <a:endParaRPr lang="en-IN"/>
        </a:p>
      </dgm:t>
    </dgm:pt>
    <dgm:pt modelId="{C5BF6A81-1A01-4155-A38D-020EFD319185}" type="pres">
      <dgm:prSet presAssocID="{007A1CD2-3ED8-4B01-B22E-A2F261B62654}" presName="connector1" presStyleLbl="sibTrans2D1" presStyleIdx="0" presStyleCnt="1" custScaleY="85910" custLinFactNeighborX="-8572" custLinFactNeighborY="5634"/>
      <dgm:spPr/>
      <dgm:t>
        <a:bodyPr/>
        <a:lstStyle/>
        <a:p>
          <a:endParaRPr lang="en-IN"/>
        </a:p>
      </dgm:t>
    </dgm:pt>
  </dgm:ptLst>
  <dgm:cxnLst>
    <dgm:cxn modelId="{5555EA0A-15CB-4DDC-BA86-41733D1E8F85}" type="presOf" srcId="{E9180A1F-51EC-4E82-ADC1-13F84F4840CF}" destId="{15CFED4D-2A99-43DA-964B-CBD6F9BADA1A}" srcOrd="1" destOrd="0" presId="urn:microsoft.com/office/officeart/2005/8/layout/gear1"/>
    <dgm:cxn modelId="{2714FAB4-3416-4586-B16D-4C25E6F80258}" srcId="{E9180A1F-51EC-4E82-ADC1-13F84F4840CF}" destId="{799450AD-3269-4DDC-897B-4A113B85EF37}" srcOrd="4" destOrd="0" parTransId="{E22D6B67-3223-4FB3-958B-04BF515171B1}" sibTransId="{CB25EA25-46E5-4C0D-9024-4354FE7F13C4}"/>
    <dgm:cxn modelId="{E2FC506E-F6CE-4EA1-B7AD-D8C416C94294}" type="presOf" srcId="{E9180A1F-51EC-4E82-ADC1-13F84F4840CF}" destId="{A4152622-C97B-4FB6-92EF-1D9B59857AF9}" srcOrd="2" destOrd="0" presId="urn:microsoft.com/office/officeart/2005/8/layout/gear1"/>
    <dgm:cxn modelId="{ABBA377F-4C8B-4C54-B293-D9A185257D13}" type="presOf" srcId="{F664B053-BA3C-478E-B40D-6654E784CC5B}" destId="{94F31101-352B-4E5A-8E9C-B6F3C48D966B}" srcOrd="0" destOrd="3" presId="urn:microsoft.com/office/officeart/2005/8/layout/gear1"/>
    <dgm:cxn modelId="{431CF67F-9966-40C1-B606-CCE3025B5C8D}" type="presOf" srcId="{D56299D1-DD88-4510-BDB9-BF56D85A5D99}" destId="{94F31101-352B-4E5A-8E9C-B6F3C48D966B}" srcOrd="0" destOrd="0" presId="urn:microsoft.com/office/officeart/2005/8/layout/gear1"/>
    <dgm:cxn modelId="{D5BA91F4-DF01-406F-B657-BFDA7FF85FE6}" type="presOf" srcId="{9CCE8EF5-DE1F-4CB8-A034-5CDF979C4955}" destId="{94F31101-352B-4E5A-8E9C-B6F3C48D966B}" srcOrd="0" destOrd="2" presId="urn:microsoft.com/office/officeart/2005/8/layout/gear1"/>
    <dgm:cxn modelId="{0B5F8AAA-D07E-4821-A509-C8C697DCBD50}" srcId="{E9180A1F-51EC-4E82-ADC1-13F84F4840CF}" destId="{D56299D1-DD88-4510-BDB9-BF56D85A5D99}" srcOrd="0" destOrd="0" parTransId="{567284D3-003B-4B9F-9901-AA7E2C99529A}" sibTransId="{4E117EF3-B34A-45A1-938D-6958368AE5A2}"/>
    <dgm:cxn modelId="{A2FB146A-F303-456F-8EC9-A11031AA31F1}" type="presOf" srcId="{799450AD-3269-4DDC-897B-4A113B85EF37}" destId="{94F31101-352B-4E5A-8E9C-B6F3C48D966B}" srcOrd="0" destOrd="4" presId="urn:microsoft.com/office/officeart/2005/8/layout/gear1"/>
    <dgm:cxn modelId="{518DACB7-09C3-4836-835C-6109B3D45283}" srcId="{720AB4E0-D37A-49D8-B0A3-EDEF0FA073D6}" destId="{E9180A1F-51EC-4E82-ADC1-13F84F4840CF}" srcOrd="0" destOrd="0" parTransId="{1FD5BC97-B949-4CF7-BDB9-9D5833EFF578}" sibTransId="{007A1CD2-3ED8-4B01-B22E-A2F261B62654}"/>
    <dgm:cxn modelId="{ED47549A-6B1D-4377-AF7A-2070179E5FEE}" type="presOf" srcId="{007A1CD2-3ED8-4B01-B22E-A2F261B62654}" destId="{C5BF6A81-1A01-4155-A38D-020EFD319185}" srcOrd="0" destOrd="0" presId="urn:microsoft.com/office/officeart/2005/8/layout/gear1"/>
    <dgm:cxn modelId="{6EA0B730-F17C-4047-9DCB-D61BD6CFB083}" srcId="{E9180A1F-51EC-4E82-ADC1-13F84F4840CF}" destId="{D0870F00-D83A-49D4-A54F-3D767993C0B5}" srcOrd="1" destOrd="0" parTransId="{3223C907-BE8E-4C17-8C88-A0342A1EEFC3}" sibTransId="{37BDBEB5-7D6C-49B9-8CD1-B8C6AEC1860C}"/>
    <dgm:cxn modelId="{B932C537-809F-40D0-9246-817BC942A934}" srcId="{E9180A1F-51EC-4E82-ADC1-13F84F4840CF}" destId="{9CCE8EF5-DE1F-4CB8-A034-5CDF979C4955}" srcOrd="2" destOrd="0" parTransId="{A9A904F3-A43C-4BBA-8DA5-A33773738E08}" sibTransId="{53355896-C09A-4F3E-AE77-11E250F1DBB3}"/>
    <dgm:cxn modelId="{57C1AFD9-C173-4897-A87C-CEB0901E68DC}" type="presOf" srcId="{E9180A1F-51EC-4E82-ADC1-13F84F4840CF}" destId="{0DFBDA1C-8375-4563-AC6F-8AA7386FC4BA}" srcOrd="0" destOrd="0" presId="urn:microsoft.com/office/officeart/2005/8/layout/gear1"/>
    <dgm:cxn modelId="{FE9555AA-A5AA-4832-9E8F-63B778D4F330}" srcId="{E9180A1F-51EC-4E82-ADC1-13F84F4840CF}" destId="{F664B053-BA3C-478E-B40D-6654E784CC5B}" srcOrd="3" destOrd="0" parTransId="{4C0C4879-98A3-46C2-80EC-51D8AB1B0D09}" sibTransId="{E70C0741-F02A-4898-A2C6-A4E59F16D214}"/>
    <dgm:cxn modelId="{88972873-A6D2-49A3-B194-77B721775A01}" type="presOf" srcId="{D0870F00-D83A-49D4-A54F-3D767993C0B5}" destId="{94F31101-352B-4E5A-8E9C-B6F3C48D966B}" srcOrd="0" destOrd="1" presId="urn:microsoft.com/office/officeart/2005/8/layout/gear1"/>
    <dgm:cxn modelId="{FDCD27C7-76CC-4E40-A5CD-353038DA8E04}" type="presOf" srcId="{720AB4E0-D37A-49D8-B0A3-EDEF0FA073D6}" destId="{99345678-C37E-4FCB-88C8-B8A1723E1D72}" srcOrd="0" destOrd="0" presId="urn:microsoft.com/office/officeart/2005/8/layout/gear1"/>
    <dgm:cxn modelId="{47CA0538-4449-4ABF-AC9E-C28D366D8455}" type="presParOf" srcId="{99345678-C37E-4FCB-88C8-B8A1723E1D72}" destId="{0DFBDA1C-8375-4563-AC6F-8AA7386FC4BA}" srcOrd="0" destOrd="0" presId="urn:microsoft.com/office/officeart/2005/8/layout/gear1"/>
    <dgm:cxn modelId="{26E2CB79-46EB-40FE-9080-234AA54E082E}" type="presParOf" srcId="{99345678-C37E-4FCB-88C8-B8A1723E1D72}" destId="{15CFED4D-2A99-43DA-964B-CBD6F9BADA1A}" srcOrd="1" destOrd="0" presId="urn:microsoft.com/office/officeart/2005/8/layout/gear1"/>
    <dgm:cxn modelId="{9C583CF4-E641-48BB-B5FD-43BD181DEE39}" type="presParOf" srcId="{99345678-C37E-4FCB-88C8-B8A1723E1D72}" destId="{A4152622-C97B-4FB6-92EF-1D9B59857AF9}" srcOrd="2" destOrd="0" presId="urn:microsoft.com/office/officeart/2005/8/layout/gear1"/>
    <dgm:cxn modelId="{44265F09-3789-4CF4-9D2D-BBA96B98F927}" type="presParOf" srcId="{99345678-C37E-4FCB-88C8-B8A1723E1D72}" destId="{94F31101-352B-4E5A-8E9C-B6F3C48D966B}" srcOrd="3" destOrd="0" presId="urn:microsoft.com/office/officeart/2005/8/layout/gear1"/>
    <dgm:cxn modelId="{BA8D2784-E91B-490F-A624-DDB964D65B83}" type="presParOf" srcId="{99345678-C37E-4FCB-88C8-B8A1723E1D72}" destId="{C5BF6A81-1A01-4155-A38D-020EFD319185}" srcOrd="4" destOrd="0" presId="urn:microsoft.com/office/officeart/2005/8/layout/gear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3" csCatId="colorful"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ASCII Bell</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F1B8C949-1389-47B6-A3FD-3429DA2A1930}" type="presOf" srcId="{FC6DE88A-A0F5-469F-8283-1BD9320AEE42}" destId="{82E2E680-CAC1-4A93-A642-36437C58CD33}" srcOrd="0" destOrd="0" presId="urn:microsoft.com/office/officeart/2005/8/layout/vList3"/>
    <dgm:cxn modelId="{B2CF0930-6ABC-4EEB-8971-3D2425AF68CD}"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B5E73EFC-AF06-4387-A5CC-A07C43B98E77}" type="presParOf" srcId="{82E2E680-CAC1-4A93-A642-36437C58CD33}" destId="{E7D002D5-1939-42C4-9508-C2346656AF8D}" srcOrd="0" destOrd="0" presId="urn:microsoft.com/office/officeart/2005/8/layout/vList3"/>
    <dgm:cxn modelId="{7A8E55C0-164C-4EE2-BC42-FF3BDA7A3095}" type="presParOf" srcId="{E7D002D5-1939-42C4-9508-C2346656AF8D}" destId="{25B17B4F-4646-4389-BB27-7A171985EEBB}" srcOrd="0" destOrd="0" presId="urn:microsoft.com/office/officeart/2005/8/layout/vList3"/>
    <dgm:cxn modelId="{CB540C46-B123-45BD-B686-2225C34EC771}"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colorful2" csCatId="colorful"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ASCII Backspace</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48CBDDB3-D981-41ED-8BAF-1B02C6508DEF}"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DD95AFA6-C4FB-44AA-BE9C-0E285F6FD57C}" type="presOf" srcId="{FC6DE88A-A0F5-469F-8283-1BD9320AEE42}" destId="{82E2E680-CAC1-4A93-A642-36437C58CD33}" srcOrd="0" destOrd="0" presId="urn:microsoft.com/office/officeart/2005/8/layout/vList3"/>
    <dgm:cxn modelId="{CE781432-E9F0-46CE-A086-8F7DAC61EBC0}" type="presParOf" srcId="{82E2E680-CAC1-4A93-A642-36437C58CD33}" destId="{E7D002D5-1939-42C4-9508-C2346656AF8D}" srcOrd="0" destOrd="0" presId="urn:microsoft.com/office/officeart/2005/8/layout/vList3"/>
    <dgm:cxn modelId="{C32C7DDD-BA1C-4952-8B3E-9065842F8110}" type="presParOf" srcId="{E7D002D5-1939-42C4-9508-C2346656AF8D}" destId="{25B17B4F-4646-4389-BB27-7A171985EEBB}" srcOrd="0" destOrd="0" presId="urn:microsoft.com/office/officeart/2005/8/layout/vList3"/>
    <dgm:cxn modelId="{EC531824-E1F8-4DB6-9148-63E07DF9C03B}"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6_5" csCatId="accent6"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ASCII Form Feed</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A442D096-6ED1-42BF-82CE-BB66BA6BBA37}" type="presOf" srcId="{FC6DE88A-A0F5-469F-8283-1BD9320AEE42}" destId="{82E2E680-CAC1-4A93-A642-36437C58CD33}"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AFB5A989-B265-4B35-A3D7-4F53A93411EF}" type="presOf" srcId="{A188BB1E-8DC2-41C3-B003-2A65451E6A05}" destId="{2F37BB08-1A6B-4189-A240-08D4F66560BA}" srcOrd="0" destOrd="0" presId="urn:microsoft.com/office/officeart/2005/8/layout/vList3"/>
    <dgm:cxn modelId="{05E4DB39-BF69-4D64-B559-92F061A0C112}" type="presParOf" srcId="{82E2E680-CAC1-4A93-A642-36437C58CD33}" destId="{E7D002D5-1939-42C4-9508-C2346656AF8D}" srcOrd="0" destOrd="0" presId="urn:microsoft.com/office/officeart/2005/8/layout/vList3"/>
    <dgm:cxn modelId="{F8DE8891-583B-485F-92C9-A81F1B882218}" type="presParOf" srcId="{E7D002D5-1939-42C4-9508-C2346656AF8D}" destId="{25B17B4F-4646-4389-BB27-7A171985EEBB}" srcOrd="0" destOrd="0" presId="urn:microsoft.com/office/officeart/2005/8/layout/vList3"/>
    <dgm:cxn modelId="{A6D4ACFF-04B3-42C0-B4F4-C6A6E4A737A5}"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5_4" csCatId="accent5" phldr="1"/>
      <dgm:spPr/>
      <dgm:t>
        <a:bodyPr/>
        <a:lstStyle/>
        <a:p>
          <a:endParaRPr lang="en-IN"/>
        </a:p>
      </dgm:t>
    </dgm:pt>
    <dgm:pt modelId="{A188BB1E-8DC2-41C3-B003-2A65451E6A05}">
      <dgm:prSet phldrT="[Text]"/>
      <dgm:spPr/>
      <dgm:t>
        <a:bodyPr/>
        <a:lstStyle/>
        <a:p>
          <a:r>
            <a:rPr lang="en-US" b="1" dirty="0" smtClean="0">
              <a:solidFill>
                <a:srgbClr val="FFFF00"/>
              </a:solidFill>
              <a:effectLst>
                <a:outerShdw blurRad="38100" dist="38100" dir="2700000" algn="tl">
                  <a:srgbClr val="000000">
                    <a:alpha val="43137"/>
                  </a:srgbClr>
                </a:outerShdw>
              </a:effectLst>
            </a:rPr>
            <a:t>New Line</a:t>
          </a:r>
          <a:endParaRPr lang="en-IN" b="1" dirty="0">
            <a:solidFill>
              <a:srgbClr val="FFFF00"/>
            </a:solidFill>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DB8BD2FC-C545-4DC3-9AE0-0502401AE9A1}"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58442242-78B8-47C9-A08D-57C293FECB55}" type="presOf" srcId="{FC6DE88A-A0F5-469F-8283-1BD9320AEE42}" destId="{82E2E680-CAC1-4A93-A642-36437C58CD33}" srcOrd="0" destOrd="0" presId="urn:microsoft.com/office/officeart/2005/8/layout/vList3"/>
    <dgm:cxn modelId="{08853168-D724-4D0E-92C5-F84831A27F9F}" type="presParOf" srcId="{82E2E680-CAC1-4A93-A642-36437C58CD33}" destId="{E7D002D5-1939-42C4-9508-C2346656AF8D}" srcOrd="0" destOrd="0" presId="urn:microsoft.com/office/officeart/2005/8/layout/vList3"/>
    <dgm:cxn modelId="{3214C229-8418-4A71-8494-1C01A8353255}" type="presParOf" srcId="{E7D002D5-1939-42C4-9508-C2346656AF8D}" destId="{25B17B4F-4646-4389-BB27-7A171985EEBB}" srcOrd="0" destOrd="0" presId="urn:microsoft.com/office/officeart/2005/8/layout/vList3"/>
    <dgm:cxn modelId="{EA5F4A39-28AD-440E-BE44-B81800520D2F}"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3_3" csCatId="accent3"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Carriage Return</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9EC26A06-1325-4FAD-8843-0FBA491841BE}"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3F12ECDF-7671-4DBE-8DA4-038C146E700E}" type="presOf" srcId="{FC6DE88A-A0F5-469F-8283-1BD9320AEE42}" destId="{82E2E680-CAC1-4A93-A642-36437C58CD33}" srcOrd="0" destOrd="0" presId="urn:microsoft.com/office/officeart/2005/8/layout/vList3"/>
    <dgm:cxn modelId="{3EB60453-C01E-4310-A3AB-69C06F6B0228}" type="presParOf" srcId="{82E2E680-CAC1-4A93-A642-36437C58CD33}" destId="{E7D002D5-1939-42C4-9508-C2346656AF8D}" srcOrd="0" destOrd="0" presId="urn:microsoft.com/office/officeart/2005/8/layout/vList3"/>
    <dgm:cxn modelId="{0EBD8305-0B09-4D64-8509-B61E5D8ED287}" type="presParOf" srcId="{E7D002D5-1939-42C4-9508-C2346656AF8D}" destId="{25B17B4F-4646-4389-BB27-7A171985EEBB}" srcOrd="0" destOrd="0" presId="urn:microsoft.com/office/officeart/2005/8/layout/vList3"/>
    <dgm:cxn modelId="{89359FAB-08B5-4ED7-AFE3-4D0044649A70}"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colorful2" csCatId="colorful"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Horizontal Tab</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8D31B312-7A37-452A-BF19-83FB7B40EDCF}" type="presOf" srcId="{FC6DE88A-A0F5-469F-8283-1BD9320AEE42}" destId="{82E2E680-CAC1-4A93-A642-36437C58CD33}" srcOrd="0" destOrd="0" presId="urn:microsoft.com/office/officeart/2005/8/layout/vList3"/>
    <dgm:cxn modelId="{A1023C9E-7CDF-40DB-9357-CBD24A5C14B6}"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A0822BB3-9790-4FC5-A06E-E9D7B021B837}" type="presParOf" srcId="{82E2E680-CAC1-4A93-A642-36437C58CD33}" destId="{E7D002D5-1939-42C4-9508-C2346656AF8D}" srcOrd="0" destOrd="0" presId="urn:microsoft.com/office/officeart/2005/8/layout/vList3"/>
    <dgm:cxn modelId="{2625274D-E978-48E6-8159-83E5F5EF9DCC}" type="presParOf" srcId="{E7D002D5-1939-42C4-9508-C2346656AF8D}" destId="{25B17B4F-4646-4389-BB27-7A171985EEBB}" srcOrd="0" destOrd="0" presId="urn:microsoft.com/office/officeart/2005/8/layout/vList3"/>
    <dgm:cxn modelId="{D0DFDB37-596D-4A98-ABBA-1D643D4593B2}"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IN"/>
        </a:p>
      </dgm:t>
    </dgm:pt>
    <dgm:pt modelId="{A188BB1E-8DC2-41C3-B003-2A65451E6A05}">
      <dgm:prSet phldrT="[Text]"/>
      <dgm:spPr/>
      <dgm:t>
        <a:bodyPr/>
        <a:lstStyle/>
        <a:p>
          <a:r>
            <a:rPr lang="en-US" b="1" dirty="0" smtClean="0">
              <a:solidFill>
                <a:srgbClr val="FFFF00"/>
              </a:solidFill>
              <a:effectLst>
                <a:outerShdw blurRad="38100" dist="38100" dir="2700000" algn="tl">
                  <a:srgbClr val="000000">
                    <a:alpha val="43137"/>
                  </a:srgbClr>
                </a:outerShdw>
              </a:effectLst>
            </a:rPr>
            <a:t>Vertical Tab</a:t>
          </a:r>
          <a:endParaRPr lang="en-IN" b="1" dirty="0">
            <a:solidFill>
              <a:srgbClr val="FFFF00"/>
            </a:solidFill>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62FB3A5E-9E80-4BAE-9B2F-E392E4BB380C}" type="presOf" srcId="{FC6DE88A-A0F5-469F-8283-1BD9320AEE42}" destId="{82E2E680-CAC1-4A93-A642-36437C58CD33}" srcOrd="0" destOrd="0" presId="urn:microsoft.com/office/officeart/2005/8/layout/vList3"/>
    <dgm:cxn modelId="{AB5AA7AE-804F-42DD-8526-883E047E8D58}"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B32CECF3-1210-4727-B398-FDA0A406ACBD}" type="presParOf" srcId="{82E2E680-CAC1-4A93-A642-36437C58CD33}" destId="{E7D002D5-1939-42C4-9508-C2346656AF8D}" srcOrd="0" destOrd="0" presId="urn:microsoft.com/office/officeart/2005/8/layout/vList3"/>
    <dgm:cxn modelId="{D559C446-9796-4B05-8E81-D8DCB203AC38}" type="presParOf" srcId="{E7D002D5-1939-42C4-9508-C2346656AF8D}" destId="{25B17B4F-4646-4389-BB27-7A171985EEBB}" srcOrd="0" destOrd="0" presId="urn:microsoft.com/office/officeart/2005/8/layout/vList3"/>
    <dgm:cxn modelId="{68A8F7A4-D31F-4D08-8A5E-428511E008A0}"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4_4" csCatId="accent4"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16 bit Hex Val</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4F8BCD20-7488-469D-9EAC-9069C0EDE18E}" srcId="{FC6DE88A-A0F5-469F-8283-1BD9320AEE42}" destId="{A188BB1E-8DC2-41C3-B003-2A65451E6A05}" srcOrd="0" destOrd="0" parTransId="{EDA30391-B2A7-4C0B-BBDE-B93ADCBB0FC6}" sibTransId="{E335F7AA-86B7-4BA5-85D2-23E7DB45EE0E}"/>
    <dgm:cxn modelId="{67EAA927-4C94-4A4A-849D-22956F414CFA}" type="presOf" srcId="{FC6DE88A-A0F5-469F-8283-1BD9320AEE42}" destId="{82E2E680-CAC1-4A93-A642-36437C58CD33}" srcOrd="0" destOrd="0" presId="urn:microsoft.com/office/officeart/2005/8/layout/vList3"/>
    <dgm:cxn modelId="{AE362064-8F8F-457C-ADC0-984EBFAEE738}" type="presOf" srcId="{A188BB1E-8DC2-41C3-B003-2A65451E6A05}" destId="{2F37BB08-1A6B-4189-A240-08D4F66560BA}" srcOrd="0" destOrd="0" presId="urn:microsoft.com/office/officeart/2005/8/layout/vList3"/>
    <dgm:cxn modelId="{5FBA2E09-4DB0-4069-A8AE-D201F18DB1F9}" type="presParOf" srcId="{82E2E680-CAC1-4A93-A642-36437C58CD33}" destId="{E7D002D5-1939-42C4-9508-C2346656AF8D}" srcOrd="0" destOrd="0" presId="urn:microsoft.com/office/officeart/2005/8/layout/vList3"/>
    <dgm:cxn modelId="{6B08C7EE-4439-4591-9EE8-86D757DAEF52}" type="presParOf" srcId="{E7D002D5-1939-42C4-9508-C2346656AF8D}" destId="{25B17B4F-4646-4389-BB27-7A171985EEBB}" srcOrd="0" destOrd="0" presId="urn:microsoft.com/office/officeart/2005/8/layout/vList3"/>
    <dgm:cxn modelId="{07B20D2C-8CAC-4884-AE14-B915D5F3299A}"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1" qsCatId="3D" csTypeId="urn:microsoft.com/office/officeart/2005/8/colors/accent6_4" csCatId="accent6"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Octal Value</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6CC6EEE7-1D85-43B4-B556-98012B1411DB}" type="presOf" srcId="{FC6DE88A-A0F5-469F-8283-1BD9320AEE42}" destId="{82E2E680-CAC1-4A93-A642-36437C58CD33}" srcOrd="0" destOrd="0" presId="urn:microsoft.com/office/officeart/2005/8/layout/vList3"/>
    <dgm:cxn modelId="{15925B90-DFE2-45CA-8B6D-1F7A2D9C4692}"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7221E387-AD00-4260-975A-5D2073E80978}" type="presParOf" srcId="{82E2E680-CAC1-4A93-A642-36437C58CD33}" destId="{E7D002D5-1939-42C4-9508-C2346656AF8D}" srcOrd="0" destOrd="0" presId="urn:microsoft.com/office/officeart/2005/8/layout/vList3"/>
    <dgm:cxn modelId="{DAC56C18-8215-403E-A5B9-436E3B85C267}" type="presParOf" srcId="{E7D002D5-1939-42C4-9508-C2346656AF8D}" destId="{25B17B4F-4646-4389-BB27-7A171985EEBB}" srcOrd="0" destOrd="0" presId="urn:microsoft.com/office/officeart/2005/8/layout/vList3"/>
    <dgm:cxn modelId="{D89454DF-CA6E-4DE6-BD25-7BC010BF109D}"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0AB4E0-D37A-49D8-B0A3-EDEF0FA073D6}" type="doc">
      <dgm:prSet loTypeId="urn:microsoft.com/office/officeart/2005/8/layout/radial5" loCatId="cycle" qsTypeId="urn:microsoft.com/office/officeart/2005/8/quickstyle/simple5" qsCatId="simple" csTypeId="urn:microsoft.com/office/officeart/2005/8/colors/colorful5" csCatId="colorful" phldr="1"/>
      <dgm:spPr/>
      <dgm:t>
        <a:bodyPr/>
        <a:lstStyle/>
        <a:p>
          <a:endParaRPr lang="en-IN"/>
        </a:p>
      </dgm:t>
    </dgm:pt>
    <dgm:pt modelId="{E9180A1F-51EC-4E82-ADC1-13F84F4840CF}">
      <dgm:prSet phldrT="[Text]"/>
      <dgm:spPr/>
      <dgm:t>
        <a:bodyPr/>
        <a:lstStyle/>
        <a:p>
          <a:r>
            <a:rPr lang="en-US" b="1" dirty="0" smtClean="0">
              <a:effectLst>
                <a:outerShdw blurRad="38100" dist="38100" dir="2700000" algn="tl">
                  <a:srgbClr val="000000">
                    <a:alpha val="43137"/>
                  </a:srgbClr>
                </a:outerShdw>
              </a:effectLst>
            </a:rPr>
            <a:t>TOKENS</a:t>
          </a:r>
          <a:endParaRPr lang="en-IN" b="1" dirty="0">
            <a:effectLst>
              <a:outerShdw blurRad="38100" dist="38100" dir="2700000" algn="tl">
                <a:srgbClr val="000000">
                  <a:alpha val="43137"/>
                </a:srgbClr>
              </a:outerShdw>
            </a:effectLst>
          </a:endParaRPr>
        </a:p>
      </dgm:t>
    </dgm:pt>
    <dgm:pt modelId="{1FD5BC97-B949-4CF7-BDB9-9D5833EFF578}" type="parTrans" cxnId="{518DACB7-09C3-4836-835C-6109B3D45283}">
      <dgm:prSet/>
      <dgm:spPr/>
      <dgm:t>
        <a:bodyPr/>
        <a:lstStyle/>
        <a:p>
          <a:endParaRPr lang="en-IN"/>
        </a:p>
      </dgm:t>
    </dgm:pt>
    <dgm:pt modelId="{007A1CD2-3ED8-4B01-B22E-A2F261B62654}" type="sibTrans" cxnId="{518DACB7-09C3-4836-835C-6109B3D45283}">
      <dgm:prSet/>
      <dgm:spPr/>
      <dgm:t>
        <a:bodyPr/>
        <a:lstStyle/>
        <a:p>
          <a:endParaRPr lang="en-IN"/>
        </a:p>
      </dgm:t>
    </dgm:pt>
    <dgm:pt modelId="{D56299D1-DD88-4510-BDB9-BF56D85A5D99}">
      <dgm:prSet phldrT="[Text]" custT="1"/>
      <dgm:spPr/>
      <dgm:t>
        <a:bodyPr/>
        <a:lstStyle/>
        <a:p>
          <a:pPr rtl="0"/>
          <a:r>
            <a:rPr kumimoji="0" lang="en-US" sz="1800" b="1" i="0" u="none" strike="noStrike"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1. Key Words </a:t>
          </a:r>
          <a:endParaRPr lang="en-IN" sz="1800" dirty="0">
            <a:solidFill>
              <a:srgbClr val="002060"/>
            </a:solidFill>
          </a:endParaRPr>
        </a:p>
      </dgm:t>
    </dgm:pt>
    <dgm:pt modelId="{567284D3-003B-4B9F-9901-AA7E2C99529A}" type="parTrans" cxnId="{0B5F8AAA-D07E-4821-A509-C8C697DCBD50}">
      <dgm:prSet/>
      <dgm:spPr/>
      <dgm:t>
        <a:bodyPr/>
        <a:lstStyle/>
        <a:p>
          <a:endParaRPr lang="en-IN"/>
        </a:p>
      </dgm:t>
    </dgm:pt>
    <dgm:pt modelId="{4E117EF3-B34A-45A1-938D-6958368AE5A2}" type="sibTrans" cxnId="{0B5F8AAA-D07E-4821-A509-C8C697DCBD50}">
      <dgm:prSet/>
      <dgm:spPr/>
      <dgm:t>
        <a:bodyPr/>
        <a:lstStyle/>
        <a:p>
          <a:endParaRPr lang="en-IN"/>
        </a:p>
      </dgm:t>
    </dgm:pt>
    <dgm:pt modelId="{D0870F00-D83A-49D4-A54F-3D767993C0B5}">
      <dgm:prSet phldrT="[Text]" custT="1"/>
      <dgm:spPr/>
      <dgm:t>
        <a:bodyPr/>
        <a:lstStyle/>
        <a:p>
          <a:pPr rtl="0"/>
          <a:r>
            <a:rPr kumimoji="0" lang="en-US" sz="1600" b="1" i="0" u="none" strike="noStrike"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2. Identifiers</a:t>
          </a:r>
          <a:endParaRPr lang="en-IN" sz="1600" dirty="0">
            <a:solidFill>
              <a:srgbClr val="002060"/>
            </a:solidFill>
          </a:endParaRPr>
        </a:p>
      </dgm:t>
    </dgm:pt>
    <dgm:pt modelId="{3223C907-BE8E-4C17-8C88-A0342A1EEFC3}" type="parTrans" cxnId="{6EA0B730-F17C-4047-9DCB-D61BD6CFB083}">
      <dgm:prSet/>
      <dgm:spPr/>
      <dgm:t>
        <a:bodyPr/>
        <a:lstStyle/>
        <a:p>
          <a:endParaRPr lang="en-IN"/>
        </a:p>
      </dgm:t>
    </dgm:pt>
    <dgm:pt modelId="{37BDBEB5-7D6C-49B9-8CD1-B8C6AEC1860C}" type="sibTrans" cxnId="{6EA0B730-F17C-4047-9DCB-D61BD6CFB083}">
      <dgm:prSet/>
      <dgm:spPr/>
      <dgm:t>
        <a:bodyPr/>
        <a:lstStyle/>
        <a:p>
          <a:endParaRPr lang="en-IN"/>
        </a:p>
      </dgm:t>
    </dgm:pt>
    <dgm:pt modelId="{9CCE8EF5-DE1F-4CB8-A034-5CDF979C4955}">
      <dgm:prSet custT="1"/>
      <dgm:spPr/>
      <dgm:t>
        <a:bodyPr/>
        <a:lstStyle/>
        <a:p>
          <a:pPr rtl="0"/>
          <a:r>
            <a:rPr kumimoji="0" lang="en-US" sz="1800" b="1" i="0" u="none" strike="noStrike"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3. Literals</a:t>
          </a:r>
        </a:p>
      </dgm:t>
    </dgm:pt>
    <dgm:pt modelId="{A9A904F3-A43C-4BBA-8DA5-A33773738E08}" type="parTrans" cxnId="{B932C537-809F-40D0-9246-817BC942A934}">
      <dgm:prSet/>
      <dgm:spPr/>
      <dgm:t>
        <a:bodyPr/>
        <a:lstStyle/>
        <a:p>
          <a:endParaRPr lang="en-IN"/>
        </a:p>
      </dgm:t>
    </dgm:pt>
    <dgm:pt modelId="{53355896-C09A-4F3E-AE77-11E250F1DBB3}" type="sibTrans" cxnId="{B932C537-809F-40D0-9246-817BC942A934}">
      <dgm:prSet/>
      <dgm:spPr/>
      <dgm:t>
        <a:bodyPr/>
        <a:lstStyle/>
        <a:p>
          <a:endParaRPr lang="en-IN"/>
        </a:p>
      </dgm:t>
    </dgm:pt>
    <dgm:pt modelId="{F664B053-BA3C-478E-B40D-6654E784CC5B}">
      <dgm:prSet/>
      <dgm:spPr/>
      <dgm:t>
        <a:bodyPr/>
        <a:lstStyle/>
        <a:p>
          <a:pPr rtl="0"/>
          <a:r>
            <a:rPr kumimoji="0" lang="en-US" b="1" i="0" u="none" strike="noStrike"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4. Operators.</a:t>
          </a:r>
        </a:p>
      </dgm:t>
    </dgm:pt>
    <dgm:pt modelId="{4C0C4879-98A3-46C2-80EC-51D8AB1B0D09}" type="parTrans" cxnId="{FE9555AA-A5AA-4832-9E8F-63B778D4F330}">
      <dgm:prSet/>
      <dgm:spPr/>
      <dgm:t>
        <a:bodyPr/>
        <a:lstStyle/>
        <a:p>
          <a:endParaRPr lang="en-IN"/>
        </a:p>
      </dgm:t>
    </dgm:pt>
    <dgm:pt modelId="{E70C0741-F02A-4898-A2C6-A4E59F16D214}" type="sibTrans" cxnId="{FE9555AA-A5AA-4832-9E8F-63B778D4F330}">
      <dgm:prSet/>
      <dgm:spPr/>
      <dgm:t>
        <a:bodyPr/>
        <a:lstStyle/>
        <a:p>
          <a:endParaRPr lang="en-IN"/>
        </a:p>
      </dgm:t>
    </dgm:pt>
    <dgm:pt modelId="{799450AD-3269-4DDC-897B-4A113B85EF37}">
      <dgm:prSet/>
      <dgm:spPr/>
      <dgm:t>
        <a:bodyPr/>
        <a:lstStyle/>
        <a:p>
          <a:pPr rtl="0"/>
          <a:r>
            <a:rPr kumimoji="0" lang="en-US" b="1" i="0" u="none" strike="noStrike"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5. Punctuators</a:t>
          </a:r>
        </a:p>
      </dgm:t>
    </dgm:pt>
    <dgm:pt modelId="{E22D6B67-3223-4FB3-958B-04BF515171B1}" type="parTrans" cxnId="{2714FAB4-3416-4586-B16D-4C25E6F80258}">
      <dgm:prSet/>
      <dgm:spPr/>
      <dgm:t>
        <a:bodyPr/>
        <a:lstStyle/>
        <a:p>
          <a:endParaRPr lang="en-IN"/>
        </a:p>
      </dgm:t>
    </dgm:pt>
    <dgm:pt modelId="{CB25EA25-46E5-4C0D-9024-4354FE7F13C4}" type="sibTrans" cxnId="{2714FAB4-3416-4586-B16D-4C25E6F80258}">
      <dgm:prSet/>
      <dgm:spPr/>
      <dgm:t>
        <a:bodyPr/>
        <a:lstStyle/>
        <a:p>
          <a:endParaRPr lang="en-IN"/>
        </a:p>
      </dgm:t>
    </dgm:pt>
    <dgm:pt modelId="{14ABFF1E-8DC8-4C5C-B865-7CDD0EAECCC3}" type="pres">
      <dgm:prSet presAssocID="{720AB4E0-D37A-49D8-B0A3-EDEF0FA073D6}" presName="Name0" presStyleCnt="0">
        <dgm:presLayoutVars>
          <dgm:chMax val="1"/>
          <dgm:dir/>
          <dgm:animLvl val="ctr"/>
          <dgm:resizeHandles val="exact"/>
        </dgm:presLayoutVars>
      </dgm:prSet>
      <dgm:spPr/>
      <dgm:t>
        <a:bodyPr/>
        <a:lstStyle/>
        <a:p>
          <a:endParaRPr lang="en-IN"/>
        </a:p>
      </dgm:t>
    </dgm:pt>
    <dgm:pt modelId="{9A9B12DF-8D47-409D-A8CE-2BDFB44DFB34}" type="pres">
      <dgm:prSet presAssocID="{E9180A1F-51EC-4E82-ADC1-13F84F4840CF}" presName="centerShape" presStyleLbl="node0" presStyleIdx="0" presStyleCnt="1"/>
      <dgm:spPr/>
      <dgm:t>
        <a:bodyPr/>
        <a:lstStyle/>
        <a:p>
          <a:endParaRPr lang="en-IN"/>
        </a:p>
      </dgm:t>
    </dgm:pt>
    <dgm:pt modelId="{CDC49192-93F2-4D1B-8299-665EB0542615}" type="pres">
      <dgm:prSet presAssocID="{567284D3-003B-4B9F-9901-AA7E2C99529A}" presName="parTrans" presStyleLbl="sibTrans2D1" presStyleIdx="0" presStyleCnt="5"/>
      <dgm:spPr/>
      <dgm:t>
        <a:bodyPr/>
        <a:lstStyle/>
        <a:p>
          <a:endParaRPr lang="en-IN"/>
        </a:p>
      </dgm:t>
    </dgm:pt>
    <dgm:pt modelId="{CC8E68C3-2B7E-44FF-830D-8DE5E1452A30}" type="pres">
      <dgm:prSet presAssocID="{567284D3-003B-4B9F-9901-AA7E2C99529A}" presName="connectorText" presStyleLbl="sibTrans2D1" presStyleIdx="0" presStyleCnt="5"/>
      <dgm:spPr/>
      <dgm:t>
        <a:bodyPr/>
        <a:lstStyle/>
        <a:p>
          <a:endParaRPr lang="en-IN"/>
        </a:p>
      </dgm:t>
    </dgm:pt>
    <dgm:pt modelId="{97DB5926-FB42-445A-B59B-F9B2380E0E69}" type="pres">
      <dgm:prSet presAssocID="{D56299D1-DD88-4510-BDB9-BF56D85A5D99}" presName="node" presStyleLbl="node1" presStyleIdx="0" presStyleCnt="5">
        <dgm:presLayoutVars>
          <dgm:bulletEnabled val="1"/>
        </dgm:presLayoutVars>
      </dgm:prSet>
      <dgm:spPr/>
      <dgm:t>
        <a:bodyPr/>
        <a:lstStyle/>
        <a:p>
          <a:endParaRPr lang="en-IN"/>
        </a:p>
      </dgm:t>
    </dgm:pt>
    <dgm:pt modelId="{EFBFE303-08AE-4A0E-8FAD-290CA6A7AA5E}" type="pres">
      <dgm:prSet presAssocID="{3223C907-BE8E-4C17-8C88-A0342A1EEFC3}" presName="parTrans" presStyleLbl="sibTrans2D1" presStyleIdx="1" presStyleCnt="5"/>
      <dgm:spPr/>
      <dgm:t>
        <a:bodyPr/>
        <a:lstStyle/>
        <a:p>
          <a:endParaRPr lang="en-IN"/>
        </a:p>
      </dgm:t>
    </dgm:pt>
    <dgm:pt modelId="{9DC65BA2-2EDC-455E-9491-7695080C0A2D}" type="pres">
      <dgm:prSet presAssocID="{3223C907-BE8E-4C17-8C88-A0342A1EEFC3}" presName="connectorText" presStyleLbl="sibTrans2D1" presStyleIdx="1" presStyleCnt="5"/>
      <dgm:spPr/>
      <dgm:t>
        <a:bodyPr/>
        <a:lstStyle/>
        <a:p>
          <a:endParaRPr lang="en-IN"/>
        </a:p>
      </dgm:t>
    </dgm:pt>
    <dgm:pt modelId="{80DBEF0E-9024-4C23-8EA9-B3E0FCAE9BA8}" type="pres">
      <dgm:prSet presAssocID="{D0870F00-D83A-49D4-A54F-3D767993C0B5}" presName="node" presStyleLbl="node1" presStyleIdx="1" presStyleCnt="5">
        <dgm:presLayoutVars>
          <dgm:bulletEnabled val="1"/>
        </dgm:presLayoutVars>
      </dgm:prSet>
      <dgm:spPr/>
      <dgm:t>
        <a:bodyPr/>
        <a:lstStyle/>
        <a:p>
          <a:endParaRPr lang="en-IN"/>
        </a:p>
      </dgm:t>
    </dgm:pt>
    <dgm:pt modelId="{3A44A0DD-CF29-4652-B09B-A7FC5D802968}" type="pres">
      <dgm:prSet presAssocID="{A9A904F3-A43C-4BBA-8DA5-A33773738E08}" presName="parTrans" presStyleLbl="sibTrans2D1" presStyleIdx="2" presStyleCnt="5"/>
      <dgm:spPr/>
      <dgm:t>
        <a:bodyPr/>
        <a:lstStyle/>
        <a:p>
          <a:endParaRPr lang="en-IN"/>
        </a:p>
      </dgm:t>
    </dgm:pt>
    <dgm:pt modelId="{02BF97E6-9850-4CBC-9EC5-795665E96E5B}" type="pres">
      <dgm:prSet presAssocID="{A9A904F3-A43C-4BBA-8DA5-A33773738E08}" presName="connectorText" presStyleLbl="sibTrans2D1" presStyleIdx="2" presStyleCnt="5"/>
      <dgm:spPr/>
      <dgm:t>
        <a:bodyPr/>
        <a:lstStyle/>
        <a:p>
          <a:endParaRPr lang="en-IN"/>
        </a:p>
      </dgm:t>
    </dgm:pt>
    <dgm:pt modelId="{80B6701A-D621-4012-AE9F-69827BDD5876}" type="pres">
      <dgm:prSet presAssocID="{9CCE8EF5-DE1F-4CB8-A034-5CDF979C4955}" presName="node" presStyleLbl="node1" presStyleIdx="2" presStyleCnt="5">
        <dgm:presLayoutVars>
          <dgm:bulletEnabled val="1"/>
        </dgm:presLayoutVars>
      </dgm:prSet>
      <dgm:spPr/>
      <dgm:t>
        <a:bodyPr/>
        <a:lstStyle/>
        <a:p>
          <a:endParaRPr lang="en-IN"/>
        </a:p>
      </dgm:t>
    </dgm:pt>
    <dgm:pt modelId="{C50D3384-B083-4067-A6DF-2BD87E9965EA}" type="pres">
      <dgm:prSet presAssocID="{4C0C4879-98A3-46C2-80EC-51D8AB1B0D09}" presName="parTrans" presStyleLbl="sibTrans2D1" presStyleIdx="3" presStyleCnt="5"/>
      <dgm:spPr/>
      <dgm:t>
        <a:bodyPr/>
        <a:lstStyle/>
        <a:p>
          <a:endParaRPr lang="en-IN"/>
        </a:p>
      </dgm:t>
    </dgm:pt>
    <dgm:pt modelId="{BF34A40E-D731-4164-9AD0-11B71DA1066E}" type="pres">
      <dgm:prSet presAssocID="{4C0C4879-98A3-46C2-80EC-51D8AB1B0D09}" presName="connectorText" presStyleLbl="sibTrans2D1" presStyleIdx="3" presStyleCnt="5"/>
      <dgm:spPr/>
      <dgm:t>
        <a:bodyPr/>
        <a:lstStyle/>
        <a:p>
          <a:endParaRPr lang="en-IN"/>
        </a:p>
      </dgm:t>
    </dgm:pt>
    <dgm:pt modelId="{9A293E60-F616-4624-87CD-039F1B058D9D}" type="pres">
      <dgm:prSet presAssocID="{F664B053-BA3C-478E-B40D-6654E784CC5B}" presName="node" presStyleLbl="node1" presStyleIdx="3" presStyleCnt="5">
        <dgm:presLayoutVars>
          <dgm:bulletEnabled val="1"/>
        </dgm:presLayoutVars>
      </dgm:prSet>
      <dgm:spPr/>
      <dgm:t>
        <a:bodyPr/>
        <a:lstStyle/>
        <a:p>
          <a:endParaRPr lang="en-IN"/>
        </a:p>
      </dgm:t>
    </dgm:pt>
    <dgm:pt modelId="{A9BDE436-245F-493C-8726-8A9CF0195685}" type="pres">
      <dgm:prSet presAssocID="{E22D6B67-3223-4FB3-958B-04BF515171B1}" presName="parTrans" presStyleLbl="sibTrans2D1" presStyleIdx="4" presStyleCnt="5"/>
      <dgm:spPr/>
      <dgm:t>
        <a:bodyPr/>
        <a:lstStyle/>
        <a:p>
          <a:endParaRPr lang="en-IN"/>
        </a:p>
      </dgm:t>
    </dgm:pt>
    <dgm:pt modelId="{B39B1A6F-72A9-449C-9A57-CE01AFD9A23C}" type="pres">
      <dgm:prSet presAssocID="{E22D6B67-3223-4FB3-958B-04BF515171B1}" presName="connectorText" presStyleLbl="sibTrans2D1" presStyleIdx="4" presStyleCnt="5"/>
      <dgm:spPr/>
      <dgm:t>
        <a:bodyPr/>
        <a:lstStyle/>
        <a:p>
          <a:endParaRPr lang="en-IN"/>
        </a:p>
      </dgm:t>
    </dgm:pt>
    <dgm:pt modelId="{B0BB8879-7161-4AAC-B9EA-43F8138E75ED}" type="pres">
      <dgm:prSet presAssocID="{799450AD-3269-4DDC-897B-4A113B85EF37}" presName="node" presStyleLbl="node1" presStyleIdx="4" presStyleCnt="5">
        <dgm:presLayoutVars>
          <dgm:bulletEnabled val="1"/>
        </dgm:presLayoutVars>
      </dgm:prSet>
      <dgm:spPr/>
      <dgm:t>
        <a:bodyPr/>
        <a:lstStyle/>
        <a:p>
          <a:endParaRPr lang="en-IN"/>
        </a:p>
      </dgm:t>
    </dgm:pt>
  </dgm:ptLst>
  <dgm:cxnLst>
    <dgm:cxn modelId="{6D4873C5-7DB2-436E-83BF-0408A99BBE0A}" type="presOf" srcId="{3223C907-BE8E-4C17-8C88-A0342A1EEFC3}" destId="{9DC65BA2-2EDC-455E-9491-7695080C0A2D}" srcOrd="1" destOrd="0" presId="urn:microsoft.com/office/officeart/2005/8/layout/radial5"/>
    <dgm:cxn modelId="{9CAA2C75-8A33-4D14-BD8C-CB872232CBEF}" type="presOf" srcId="{F664B053-BA3C-478E-B40D-6654E784CC5B}" destId="{9A293E60-F616-4624-87CD-039F1B058D9D}" srcOrd="0" destOrd="0" presId="urn:microsoft.com/office/officeart/2005/8/layout/radial5"/>
    <dgm:cxn modelId="{C6D9177A-0557-4CA1-A568-A6BC28BFDAC2}" type="presOf" srcId="{E22D6B67-3223-4FB3-958B-04BF515171B1}" destId="{B39B1A6F-72A9-449C-9A57-CE01AFD9A23C}" srcOrd="1" destOrd="0" presId="urn:microsoft.com/office/officeart/2005/8/layout/radial5"/>
    <dgm:cxn modelId="{40AF6545-5A00-4F5C-85BF-E36C63CF0249}" type="presOf" srcId="{4C0C4879-98A3-46C2-80EC-51D8AB1B0D09}" destId="{BF34A40E-D731-4164-9AD0-11B71DA1066E}" srcOrd="1" destOrd="0" presId="urn:microsoft.com/office/officeart/2005/8/layout/radial5"/>
    <dgm:cxn modelId="{B846D170-67D2-44DD-BD1B-A4ED3738E0C4}" type="presOf" srcId="{D56299D1-DD88-4510-BDB9-BF56D85A5D99}" destId="{97DB5926-FB42-445A-B59B-F9B2380E0E69}" srcOrd="0" destOrd="0" presId="urn:microsoft.com/office/officeart/2005/8/layout/radial5"/>
    <dgm:cxn modelId="{626C00BD-9215-40DE-9788-909F7EAA9F3F}" type="presOf" srcId="{E22D6B67-3223-4FB3-958B-04BF515171B1}" destId="{A9BDE436-245F-493C-8726-8A9CF0195685}" srcOrd="0" destOrd="0" presId="urn:microsoft.com/office/officeart/2005/8/layout/radial5"/>
    <dgm:cxn modelId="{C60E2881-4F32-40FC-9D80-05177C244BE7}" type="presOf" srcId="{3223C907-BE8E-4C17-8C88-A0342A1EEFC3}" destId="{EFBFE303-08AE-4A0E-8FAD-290CA6A7AA5E}" srcOrd="0" destOrd="0" presId="urn:microsoft.com/office/officeart/2005/8/layout/radial5"/>
    <dgm:cxn modelId="{2714FAB4-3416-4586-B16D-4C25E6F80258}" srcId="{E9180A1F-51EC-4E82-ADC1-13F84F4840CF}" destId="{799450AD-3269-4DDC-897B-4A113B85EF37}" srcOrd="4" destOrd="0" parTransId="{E22D6B67-3223-4FB3-958B-04BF515171B1}" sibTransId="{CB25EA25-46E5-4C0D-9024-4354FE7F13C4}"/>
    <dgm:cxn modelId="{0ED336A8-C481-481D-A909-E49CA239A6AF}" type="presOf" srcId="{E9180A1F-51EC-4E82-ADC1-13F84F4840CF}" destId="{9A9B12DF-8D47-409D-A8CE-2BDFB44DFB34}" srcOrd="0" destOrd="0" presId="urn:microsoft.com/office/officeart/2005/8/layout/radial5"/>
    <dgm:cxn modelId="{751BDE1D-0DBB-41E6-9DF6-6B3D7591D833}" type="presOf" srcId="{799450AD-3269-4DDC-897B-4A113B85EF37}" destId="{B0BB8879-7161-4AAC-B9EA-43F8138E75ED}" srcOrd="0" destOrd="0" presId="urn:microsoft.com/office/officeart/2005/8/layout/radial5"/>
    <dgm:cxn modelId="{FE9555AA-A5AA-4832-9E8F-63B778D4F330}" srcId="{E9180A1F-51EC-4E82-ADC1-13F84F4840CF}" destId="{F664B053-BA3C-478E-B40D-6654E784CC5B}" srcOrd="3" destOrd="0" parTransId="{4C0C4879-98A3-46C2-80EC-51D8AB1B0D09}" sibTransId="{E70C0741-F02A-4898-A2C6-A4E59F16D214}"/>
    <dgm:cxn modelId="{650D945D-4F92-43DA-890C-03C7C98328BF}" type="presOf" srcId="{567284D3-003B-4B9F-9901-AA7E2C99529A}" destId="{CDC49192-93F2-4D1B-8299-665EB0542615}" srcOrd="0" destOrd="0" presId="urn:microsoft.com/office/officeart/2005/8/layout/radial5"/>
    <dgm:cxn modelId="{BA9F1DF7-84E9-42F7-85EF-140A87E260CD}" type="presOf" srcId="{A9A904F3-A43C-4BBA-8DA5-A33773738E08}" destId="{3A44A0DD-CF29-4652-B09B-A7FC5D802968}" srcOrd="0" destOrd="0" presId="urn:microsoft.com/office/officeart/2005/8/layout/radial5"/>
    <dgm:cxn modelId="{561784BF-430F-4611-ADF1-0887559E098E}" type="presOf" srcId="{720AB4E0-D37A-49D8-B0A3-EDEF0FA073D6}" destId="{14ABFF1E-8DC8-4C5C-B865-7CDD0EAECCC3}" srcOrd="0" destOrd="0" presId="urn:microsoft.com/office/officeart/2005/8/layout/radial5"/>
    <dgm:cxn modelId="{B932C537-809F-40D0-9246-817BC942A934}" srcId="{E9180A1F-51EC-4E82-ADC1-13F84F4840CF}" destId="{9CCE8EF5-DE1F-4CB8-A034-5CDF979C4955}" srcOrd="2" destOrd="0" parTransId="{A9A904F3-A43C-4BBA-8DA5-A33773738E08}" sibTransId="{53355896-C09A-4F3E-AE77-11E250F1DBB3}"/>
    <dgm:cxn modelId="{CB213F6B-DB0E-4CDD-A784-0B9D37BCAC9D}" type="presOf" srcId="{4C0C4879-98A3-46C2-80EC-51D8AB1B0D09}" destId="{C50D3384-B083-4067-A6DF-2BD87E9965EA}" srcOrd="0" destOrd="0" presId="urn:microsoft.com/office/officeart/2005/8/layout/radial5"/>
    <dgm:cxn modelId="{DD617DE0-C0B3-4B33-8880-35CDC6FC5408}" type="presOf" srcId="{D0870F00-D83A-49D4-A54F-3D767993C0B5}" destId="{80DBEF0E-9024-4C23-8EA9-B3E0FCAE9BA8}" srcOrd="0" destOrd="0" presId="urn:microsoft.com/office/officeart/2005/8/layout/radial5"/>
    <dgm:cxn modelId="{0B5F8AAA-D07E-4821-A509-C8C697DCBD50}" srcId="{E9180A1F-51EC-4E82-ADC1-13F84F4840CF}" destId="{D56299D1-DD88-4510-BDB9-BF56D85A5D99}" srcOrd="0" destOrd="0" parTransId="{567284D3-003B-4B9F-9901-AA7E2C99529A}" sibTransId="{4E117EF3-B34A-45A1-938D-6958368AE5A2}"/>
    <dgm:cxn modelId="{F92A26CB-DDB7-4936-9D14-939920AFAEF8}" type="presOf" srcId="{A9A904F3-A43C-4BBA-8DA5-A33773738E08}" destId="{02BF97E6-9850-4CBC-9EC5-795665E96E5B}" srcOrd="1" destOrd="0" presId="urn:microsoft.com/office/officeart/2005/8/layout/radial5"/>
    <dgm:cxn modelId="{518DACB7-09C3-4836-835C-6109B3D45283}" srcId="{720AB4E0-D37A-49D8-B0A3-EDEF0FA073D6}" destId="{E9180A1F-51EC-4E82-ADC1-13F84F4840CF}" srcOrd="0" destOrd="0" parTransId="{1FD5BC97-B949-4CF7-BDB9-9D5833EFF578}" sibTransId="{007A1CD2-3ED8-4B01-B22E-A2F261B62654}"/>
    <dgm:cxn modelId="{81D60B51-DDAC-410A-9832-BB87C5F0C455}" type="presOf" srcId="{567284D3-003B-4B9F-9901-AA7E2C99529A}" destId="{CC8E68C3-2B7E-44FF-830D-8DE5E1452A30}" srcOrd="1" destOrd="0" presId="urn:microsoft.com/office/officeart/2005/8/layout/radial5"/>
    <dgm:cxn modelId="{4D6EDA64-FDCA-40CB-BAC9-81AC788971DD}" type="presOf" srcId="{9CCE8EF5-DE1F-4CB8-A034-5CDF979C4955}" destId="{80B6701A-D621-4012-AE9F-69827BDD5876}" srcOrd="0" destOrd="0" presId="urn:microsoft.com/office/officeart/2005/8/layout/radial5"/>
    <dgm:cxn modelId="{6EA0B730-F17C-4047-9DCB-D61BD6CFB083}" srcId="{E9180A1F-51EC-4E82-ADC1-13F84F4840CF}" destId="{D0870F00-D83A-49D4-A54F-3D767993C0B5}" srcOrd="1" destOrd="0" parTransId="{3223C907-BE8E-4C17-8C88-A0342A1EEFC3}" sibTransId="{37BDBEB5-7D6C-49B9-8CD1-B8C6AEC1860C}"/>
    <dgm:cxn modelId="{07168457-8C78-41ED-AD97-B174ADDC5FD4}" type="presParOf" srcId="{14ABFF1E-8DC8-4C5C-B865-7CDD0EAECCC3}" destId="{9A9B12DF-8D47-409D-A8CE-2BDFB44DFB34}" srcOrd="0" destOrd="0" presId="urn:microsoft.com/office/officeart/2005/8/layout/radial5"/>
    <dgm:cxn modelId="{5A07E6E6-A18A-4B01-8DCB-BCF145E6726D}" type="presParOf" srcId="{14ABFF1E-8DC8-4C5C-B865-7CDD0EAECCC3}" destId="{CDC49192-93F2-4D1B-8299-665EB0542615}" srcOrd="1" destOrd="0" presId="urn:microsoft.com/office/officeart/2005/8/layout/radial5"/>
    <dgm:cxn modelId="{DECBB816-481C-4A75-9516-E256E3929D2F}" type="presParOf" srcId="{CDC49192-93F2-4D1B-8299-665EB0542615}" destId="{CC8E68C3-2B7E-44FF-830D-8DE5E1452A30}" srcOrd="0" destOrd="0" presId="urn:microsoft.com/office/officeart/2005/8/layout/radial5"/>
    <dgm:cxn modelId="{2325ACB4-A966-4DA4-8574-13B86FFC3A52}" type="presParOf" srcId="{14ABFF1E-8DC8-4C5C-B865-7CDD0EAECCC3}" destId="{97DB5926-FB42-445A-B59B-F9B2380E0E69}" srcOrd="2" destOrd="0" presId="urn:microsoft.com/office/officeart/2005/8/layout/radial5"/>
    <dgm:cxn modelId="{DFE1CABA-8F3F-4368-B341-BDA5CA4A8EBF}" type="presParOf" srcId="{14ABFF1E-8DC8-4C5C-B865-7CDD0EAECCC3}" destId="{EFBFE303-08AE-4A0E-8FAD-290CA6A7AA5E}" srcOrd="3" destOrd="0" presId="urn:microsoft.com/office/officeart/2005/8/layout/radial5"/>
    <dgm:cxn modelId="{081B4412-2DF0-4DB0-AB4B-CA3EEBDFA0EF}" type="presParOf" srcId="{EFBFE303-08AE-4A0E-8FAD-290CA6A7AA5E}" destId="{9DC65BA2-2EDC-455E-9491-7695080C0A2D}" srcOrd="0" destOrd="0" presId="urn:microsoft.com/office/officeart/2005/8/layout/radial5"/>
    <dgm:cxn modelId="{E3287ABD-F5AE-46F4-8AC7-6650D85F1224}" type="presParOf" srcId="{14ABFF1E-8DC8-4C5C-B865-7CDD0EAECCC3}" destId="{80DBEF0E-9024-4C23-8EA9-B3E0FCAE9BA8}" srcOrd="4" destOrd="0" presId="urn:microsoft.com/office/officeart/2005/8/layout/radial5"/>
    <dgm:cxn modelId="{3E6AA64A-E6C4-4C86-BD39-A62F23254A43}" type="presParOf" srcId="{14ABFF1E-8DC8-4C5C-B865-7CDD0EAECCC3}" destId="{3A44A0DD-CF29-4652-B09B-A7FC5D802968}" srcOrd="5" destOrd="0" presId="urn:microsoft.com/office/officeart/2005/8/layout/radial5"/>
    <dgm:cxn modelId="{376E8918-8AD3-4735-8F8F-E76AABEFE4C3}" type="presParOf" srcId="{3A44A0DD-CF29-4652-B09B-A7FC5D802968}" destId="{02BF97E6-9850-4CBC-9EC5-795665E96E5B}" srcOrd="0" destOrd="0" presId="urn:microsoft.com/office/officeart/2005/8/layout/radial5"/>
    <dgm:cxn modelId="{A6CD95BB-E238-4382-986B-92C96C3DA793}" type="presParOf" srcId="{14ABFF1E-8DC8-4C5C-B865-7CDD0EAECCC3}" destId="{80B6701A-D621-4012-AE9F-69827BDD5876}" srcOrd="6" destOrd="0" presId="urn:microsoft.com/office/officeart/2005/8/layout/radial5"/>
    <dgm:cxn modelId="{15813197-9667-43C2-B7CD-A38E3323C668}" type="presParOf" srcId="{14ABFF1E-8DC8-4C5C-B865-7CDD0EAECCC3}" destId="{C50D3384-B083-4067-A6DF-2BD87E9965EA}" srcOrd="7" destOrd="0" presId="urn:microsoft.com/office/officeart/2005/8/layout/radial5"/>
    <dgm:cxn modelId="{EFCB849D-F56F-4C6D-9E61-B294F03E9BF7}" type="presParOf" srcId="{C50D3384-B083-4067-A6DF-2BD87E9965EA}" destId="{BF34A40E-D731-4164-9AD0-11B71DA1066E}" srcOrd="0" destOrd="0" presId="urn:microsoft.com/office/officeart/2005/8/layout/radial5"/>
    <dgm:cxn modelId="{B530F8EB-1A48-43CF-8122-2D47201A5F9C}" type="presParOf" srcId="{14ABFF1E-8DC8-4C5C-B865-7CDD0EAECCC3}" destId="{9A293E60-F616-4624-87CD-039F1B058D9D}" srcOrd="8" destOrd="0" presId="urn:microsoft.com/office/officeart/2005/8/layout/radial5"/>
    <dgm:cxn modelId="{C92C48F4-0B33-4967-B8C5-91180D915C0A}" type="presParOf" srcId="{14ABFF1E-8DC8-4C5C-B865-7CDD0EAECCC3}" destId="{A9BDE436-245F-493C-8726-8A9CF0195685}" srcOrd="9" destOrd="0" presId="urn:microsoft.com/office/officeart/2005/8/layout/radial5"/>
    <dgm:cxn modelId="{0E720CD3-84E1-423B-83D9-C0E589772C04}" type="presParOf" srcId="{A9BDE436-245F-493C-8726-8A9CF0195685}" destId="{B39B1A6F-72A9-449C-9A57-CE01AFD9A23C}" srcOrd="0" destOrd="0" presId="urn:microsoft.com/office/officeart/2005/8/layout/radial5"/>
    <dgm:cxn modelId="{5CD83419-7FCF-4146-8592-89293470E71D}" type="presParOf" srcId="{14ABFF1E-8DC8-4C5C-B865-7CDD0EAECCC3}" destId="{B0BB8879-7161-4AAC-B9EA-43F8138E75ED}" srcOrd="10" destOrd="0" presId="urn:microsoft.com/office/officeart/2005/8/layout/radial5"/>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9F60AB0-BEC0-4D84-BDC4-9BE64D37FD63}">
      <dgm:prSet phldrT="[Text]"/>
      <dgm:spPr/>
      <dgm:t>
        <a:bodyPr/>
        <a:lstStyle/>
        <a:p>
          <a:r>
            <a:rPr lang="en-US" dirty="0" smtClean="0"/>
            <a:t>Single Quote (‘)</a:t>
          </a:r>
          <a:endParaRPr lang="en-IN" dirty="0"/>
        </a:p>
      </dgm:t>
    </dgm:pt>
    <dgm:pt modelId="{451C858C-FAAB-481E-ACF4-A0F99F8BE646}" type="parTrans" cxnId="{14105D52-EDF2-4213-BF58-31476A6C19C9}">
      <dgm:prSet/>
      <dgm:spPr/>
      <dgm:t>
        <a:bodyPr/>
        <a:lstStyle/>
        <a:p>
          <a:endParaRPr lang="en-IN"/>
        </a:p>
      </dgm:t>
    </dgm:pt>
    <dgm:pt modelId="{A646864B-0F93-46C6-9939-183C0768ECB4}" type="sibTrans" cxnId="{14105D52-EDF2-4213-BF58-31476A6C19C9}">
      <dgm:prSet/>
      <dgm:spPr/>
      <dgm:t>
        <a:bodyPr/>
        <a:lstStyle/>
        <a:p>
          <a:endParaRPr lang="en-IN"/>
        </a:p>
      </dgm:t>
    </dgm:pt>
    <dgm:pt modelId="{1980F10F-F0CF-4CFE-949F-D45E0F0DD2B4}">
      <dgm:prSet phldrT="[Text]"/>
      <dgm:spPr/>
      <dgm:t>
        <a:bodyPr/>
        <a:lstStyle/>
        <a:p>
          <a:r>
            <a:rPr lang="en-US" dirty="0" smtClean="0"/>
            <a:t>Double Quote (“)</a:t>
          </a:r>
          <a:endParaRPr lang="en-IN" dirty="0"/>
        </a:p>
      </dgm:t>
    </dgm:pt>
    <dgm:pt modelId="{B7621C06-87F9-4F5C-9581-E8B8AD6A5226}" type="parTrans" cxnId="{BFCE1EE1-304E-4A9D-810E-0457F86A55D7}">
      <dgm:prSet/>
      <dgm:spPr/>
      <dgm:t>
        <a:bodyPr/>
        <a:lstStyle/>
        <a:p>
          <a:endParaRPr lang="en-IN"/>
        </a:p>
      </dgm:t>
    </dgm:pt>
    <dgm:pt modelId="{AFE468FD-5C19-42C9-9B89-75C28D876701}" type="sibTrans" cxnId="{BFCE1EE1-304E-4A9D-810E-0457F86A55D7}">
      <dgm:prSet/>
      <dgm:spPr/>
      <dgm:t>
        <a:bodyPr/>
        <a:lstStyle/>
        <a:p>
          <a:endParaRPr lang="en-IN"/>
        </a:p>
      </dgm:t>
    </dgm:pt>
    <dgm:pt modelId="{A188BB1E-8DC2-41C3-B003-2A65451E6A05}">
      <dgm:prSet phldrT="[Text]"/>
      <dgm:spPr/>
      <dgm:t>
        <a:bodyPr/>
        <a:lstStyle/>
        <a:p>
          <a:r>
            <a:rPr lang="en-US" dirty="0" smtClean="0"/>
            <a:t>Back Slash</a:t>
          </a:r>
          <a:endParaRPr lang="en-IN" dirty="0"/>
        </a:p>
      </dgm:t>
    </dgm:pt>
    <dgm:pt modelId="{E335F7AA-86B7-4BA5-85D2-23E7DB45EE0E}" type="sibTrans" cxnId="{4F8BCD20-7488-469D-9EAC-9069C0EDE18E}">
      <dgm:prSet/>
      <dgm:spPr/>
      <dgm:t>
        <a:bodyPr/>
        <a:lstStyle/>
        <a:p>
          <a:endParaRPr lang="en-IN"/>
        </a:p>
      </dgm:t>
    </dgm:pt>
    <dgm:pt modelId="{EDA30391-B2A7-4C0B-BBDE-B93ADCBB0FC6}" type="par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3"/>
      <dgm:spPr>
        <a:prstGeom prst="dodecagon">
          <a:avLst/>
        </a:prstGeom>
      </dgm:spPr>
    </dgm:pt>
    <dgm:pt modelId="{2F37BB08-1A6B-4189-A240-08D4F66560BA}" type="pres">
      <dgm:prSet presAssocID="{A188BB1E-8DC2-41C3-B003-2A65451E6A05}" presName="txShp" presStyleLbl="node1" presStyleIdx="0" presStyleCnt="3">
        <dgm:presLayoutVars>
          <dgm:bulletEnabled val="1"/>
        </dgm:presLayoutVars>
      </dgm:prSet>
      <dgm:spPr/>
      <dgm:t>
        <a:bodyPr/>
        <a:lstStyle/>
        <a:p>
          <a:endParaRPr lang="en-IN"/>
        </a:p>
      </dgm:t>
    </dgm:pt>
    <dgm:pt modelId="{A0B9CF5C-A837-404C-B706-2B3AF914CA66}" type="pres">
      <dgm:prSet presAssocID="{E335F7AA-86B7-4BA5-85D2-23E7DB45EE0E}" presName="spacing" presStyleCnt="0"/>
      <dgm:spPr/>
    </dgm:pt>
    <dgm:pt modelId="{B75068AC-0A88-4983-9CE6-80BCF42345FF}" type="pres">
      <dgm:prSet presAssocID="{A9F60AB0-BEC0-4D84-BDC4-9BE64D37FD63}" presName="composite" presStyleCnt="0"/>
      <dgm:spPr/>
    </dgm:pt>
    <dgm:pt modelId="{17570C77-B0AF-4396-B82E-0F0793FDD946}" type="pres">
      <dgm:prSet presAssocID="{A9F60AB0-BEC0-4D84-BDC4-9BE64D37FD63}" presName="imgShp" presStyleLbl="fgImgPlace1" presStyleIdx="1" presStyleCnt="3"/>
      <dgm:spPr>
        <a:prstGeom prst="decagon">
          <a:avLst/>
        </a:prstGeom>
      </dgm:spPr>
    </dgm:pt>
    <dgm:pt modelId="{59AE7A45-AB1E-4904-BB0D-40F6B5916E23}" type="pres">
      <dgm:prSet presAssocID="{A9F60AB0-BEC0-4D84-BDC4-9BE64D37FD63}" presName="txShp" presStyleLbl="node1" presStyleIdx="1" presStyleCnt="3">
        <dgm:presLayoutVars>
          <dgm:bulletEnabled val="1"/>
        </dgm:presLayoutVars>
      </dgm:prSet>
      <dgm:spPr/>
      <dgm:t>
        <a:bodyPr/>
        <a:lstStyle/>
        <a:p>
          <a:endParaRPr lang="en-IN"/>
        </a:p>
      </dgm:t>
    </dgm:pt>
    <dgm:pt modelId="{CAAC94DD-0C89-4380-BE2F-CEF5E3147623}" type="pres">
      <dgm:prSet presAssocID="{A646864B-0F93-46C6-9939-183C0768ECB4}" presName="spacing" presStyleCnt="0"/>
      <dgm:spPr/>
    </dgm:pt>
    <dgm:pt modelId="{E7574254-1CCB-4B52-885A-5F386AA5659C}" type="pres">
      <dgm:prSet presAssocID="{1980F10F-F0CF-4CFE-949F-D45E0F0DD2B4}" presName="composite" presStyleCnt="0"/>
      <dgm:spPr/>
    </dgm:pt>
    <dgm:pt modelId="{E0376EC6-2A29-4F2F-93A6-A5B754B2C4B8}" type="pres">
      <dgm:prSet presAssocID="{1980F10F-F0CF-4CFE-949F-D45E0F0DD2B4}" presName="imgShp" presStyleLbl="fgImgPlace1" presStyleIdx="2" presStyleCnt="3"/>
      <dgm:spPr>
        <a:prstGeom prst="decagon">
          <a:avLst/>
        </a:prstGeom>
      </dgm:spPr>
    </dgm:pt>
    <dgm:pt modelId="{9F2D2BE9-251D-4FBD-8E4D-08FF8B4A093A}" type="pres">
      <dgm:prSet presAssocID="{1980F10F-F0CF-4CFE-949F-D45E0F0DD2B4}" presName="txShp" presStyleLbl="node1" presStyleIdx="2" presStyleCnt="3">
        <dgm:presLayoutVars>
          <dgm:bulletEnabled val="1"/>
        </dgm:presLayoutVars>
      </dgm:prSet>
      <dgm:spPr/>
      <dgm:t>
        <a:bodyPr/>
        <a:lstStyle/>
        <a:p>
          <a:endParaRPr lang="en-IN"/>
        </a:p>
      </dgm:t>
    </dgm:pt>
  </dgm:ptLst>
  <dgm:cxnLst>
    <dgm:cxn modelId="{8C29D91E-109A-4E4B-8568-163D1CFEB55B}"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14105D52-EDF2-4213-BF58-31476A6C19C9}" srcId="{FC6DE88A-A0F5-469F-8283-1BD9320AEE42}" destId="{A9F60AB0-BEC0-4D84-BDC4-9BE64D37FD63}" srcOrd="1" destOrd="0" parTransId="{451C858C-FAAB-481E-ACF4-A0F99F8BE646}" sibTransId="{A646864B-0F93-46C6-9939-183C0768ECB4}"/>
    <dgm:cxn modelId="{BFCE1EE1-304E-4A9D-810E-0457F86A55D7}" srcId="{FC6DE88A-A0F5-469F-8283-1BD9320AEE42}" destId="{1980F10F-F0CF-4CFE-949F-D45E0F0DD2B4}" srcOrd="2" destOrd="0" parTransId="{B7621C06-87F9-4F5C-9581-E8B8AD6A5226}" sibTransId="{AFE468FD-5C19-42C9-9B89-75C28D876701}"/>
    <dgm:cxn modelId="{27F507A0-F4E9-47C0-BE98-84098C378A6B}" type="presOf" srcId="{A9F60AB0-BEC0-4D84-BDC4-9BE64D37FD63}" destId="{59AE7A45-AB1E-4904-BB0D-40F6B5916E23}" srcOrd="0" destOrd="0" presId="urn:microsoft.com/office/officeart/2005/8/layout/vList3"/>
    <dgm:cxn modelId="{F93E8A06-9730-48E2-BCAC-A7A8B13A53AE}" type="presOf" srcId="{1980F10F-F0CF-4CFE-949F-D45E0F0DD2B4}" destId="{9F2D2BE9-251D-4FBD-8E4D-08FF8B4A093A}" srcOrd="0" destOrd="0" presId="urn:microsoft.com/office/officeart/2005/8/layout/vList3"/>
    <dgm:cxn modelId="{A4C0CD3A-2977-4810-9409-777DFEC6BDC0}" type="presOf" srcId="{FC6DE88A-A0F5-469F-8283-1BD9320AEE42}" destId="{82E2E680-CAC1-4A93-A642-36437C58CD33}" srcOrd="0" destOrd="0" presId="urn:microsoft.com/office/officeart/2005/8/layout/vList3"/>
    <dgm:cxn modelId="{EA410C4D-6934-415E-B22A-6E30EBE9594C}" type="presParOf" srcId="{82E2E680-CAC1-4A93-A642-36437C58CD33}" destId="{E7D002D5-1939-42C4-9508-C2346656AF8D}" srcOrd="0" destOrd="0" presId="urn:microsoft.com/office/officeart/2005/8/layout/vList3"/>
    <dgm:cxn modelId="{D0F41C77-B672-4FBE-9557-5BD808895CAE}" type="presParOf" srcId="{E7D002D5-1939-42C4-9508-C2346656AF8D}" destId="{25B17B4F-4646-4389-BB27-7A171985EEBB}" srcOrd="0" destOrd="0" presId="urn:microsoft.com/office/officeart/2005/8/layout/vList3"/>
    <dgm:cxn modelId="{71FC6AA2-744D-47DD-A812-2CDB18916733}" type="presParOf" srcId="{E7D002D5-1939-42C4-9508-C2346656AF8D}" destId="{2F37BB08-1A6B-4189-A240-08D4F66560BA}" srcOrd="1" destOrd="0" presId="urn:microsoft.com/office/officeart/2005/8/layout/vList3"/>
    <dgm:cxn modelId="{DC3B507B-3B21-4998-93B4-E5436E74EB29}" type="presParOf" srcId="{82E2E680-CAC1-4A93-A642-36437C58CD33}" destId="{A0B9CF5C-A837-404C-B706-2B3AF914CA66}" srcOrd="1" destOrd="0" presId="urn:microsoft.com/office/officeart/2005/8/layout/vList3"/>
    <dgm:cxn modelId="{1BD8A36C-CE9E-4919-881D-9AFB300CA305}" type="presParOf" srcId="{82E2E680-CAC1-4A93-A642-36437C58CD33}" destId="{B75068AC-0A88-4983-9CE6-80BCF42345FF}" srcOrd="2" destOrd="0" presId="urn:microsoft.com/office/officeart/2005/8/layout/vList3"/>
    <dgm:cxn modelId="{859D720A-CDAF-4123-A283-A06B43F746E4}" type="presParOf" srcId="{B75068AC-0A88-4983-9CE6-80BCF42345FF}" destId="{17570C77-B0AF-4396-B82E-0F0793FDD946}" srcOrd="0" destOrd="0" presId="urn:microsoft.com/office/officeart/2005/8/layout/vList3"/>
    <dgm:cxn modelId="{6CF64B3B-4160-4238-A989-593FEFB5C8D0}" type="presParOf" srcId="{B75068AC-0A88-4983-9CE6-80BCF42345FF}" destId="{59AE7A45-AB1E-4904-BB0D-40F6B5916E23}" srcOrd="1" destOrd="0" presId="urn:microsoft.com/office/officeart/2005/8/layout/vList3"/>
    <dgm:cxn modelId="{D73288FB-D698-4FE4-AF22-63B78154AA16}" type="presParOf" srcId="{82E2E680-CAC1-4A93-A642-36437C58CD33}" destId="{CAAC94DD-0C89-4380-BE2F-CEF5E3147623}" srcOrd="3" destOrd="0" presId="urn:microsoft.com/office/officeart/2005/8/layout/vList3"/>
    <dgm:cxn modelId="{18240A40-94A1-4A65-B0CB-D5BAE22DB9D1}" type="presParOf" srcId="{82E2E680-CAC1-4A93-A642-36437C58CD33}" destId="{E7574254-1CCB-4B52-885A-5F386AA5659C}" srcOrd="4" destOrd="0" presId="urn:microsoft.com/office/officeart/2005/8/layout/vList3"/>
    <dgm:cxn modelId="{35AC0EE3-DB63-4DE3-8E17-0F3DB01CB5C6}" type="presParOf" srcId="{E7574254-1CCB-4B52-885A-5F386AA5659C}" destId="{E0376EC6-2A29-4F2F-93A6-A5B754B2C4B8}" srcOrd="0" destOrd="0" presId="urn:microsoft.com/office/officeart/2005/8/layout/vList3"/>
    <dgm:cxn modelId="{5DDBB283-2776-4C29-97D2-9752CDC8E92C}" type="presParOf" srcId="{E7574254-1CCB-4B52-885A-5F386AA5659C}" destId="{9F2D2BE9-251D-4FBD-8E4D-08FF8B4A093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188BB1E-8DC2-41C3-B003-2A65451E6A05}">
      <dgm:prSet phldrT="[Text]"/>
      <dgm:spPr/>
      <dgm:t>
        <a:bodyPr/>
        <a:lstStyle/>
        <a:p>
          <a:r>
            <a:rPr lang="en-US" dirty="0" smtClean="0"/>
            <a:t>ASCII Bell </a:t>
          </a:r>
          <a:endParaRPr lang="en-IN" dirty="0"/>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A9F60AB0-BEC0-4D84-BDC4-9BE64D37FD63}">
      <dgm:prSet phldrT="[Text]"/>
      <dgm:spPr/>
      <dgm:t>
        <a:bodyPr/>
        <a:lstStyle/>
        <a:p>
          <a:r>
            <a:rPr lang="en-US" dirty="0" smtClean="0"/>
            <a:t>ASCII Backspace</a:t>
          </a:r>
          <a:endParaRPr lang="en-IN" dirty="0"/>
        </a:p>
      </dgm:t>
    </dgm:pt>
    <dgm:pt modelId="{451C858C-FAAB-481E-ACF4-A0F99F8BE646}" type="parTrans" cxnId="{14105D52-EDF2-4213-BF58-31476A6C19C9}">
      <dgm:prSet/>
      <dgm:spPr/>
      <dgm:t>
        <a:bodyPr/>
        <a:lstStyle/>
        <a:p>
          <a:endParaRPr lang="en-IN"/>
        </a:p>
      </dgm:t>
    </dgm:pt>
    <dgm:pt modelId="{A646864B-0F93-46C6-9939-183C0768ECB4}" type="sibTrans" cxnId="{14105D52-EDF2-4213-BF58-31476A6C19C9}">
      <dgm:prSet/>
      <dgm:spPr/>
      <dgm:t>
        <a:bodyPr/>
        <a:lstStyle/>
        <a:p>
          <a:endParaRPr lang="en-IN"/>
        </a:p>
      </dgm:t>
    </dgm:pt>
    <dgm:pt modelId="{1980F10F-F0CF-4CFE-949F-D45E0F0DD2B4}">
      <dgm:prSet phldrT="[Text]"/>
      <dgm:spPr/>
      <dgm:t>
        <a:bodyPr/>
        <a:lstStyle/>
        <a:p>
          <a:r>
            <a:rPr lang="en-US" dirty="0" smtClean="0"/>
            <a:t>ASCII </a:t>
          </a:r>
          <a:r>
            <a:rPr lang="en-US" dirty="0" err="1" smtClean="0"/>
            <a:t>Formfeed</a:t>
          </a:r>
          <a:endParaRPr lang="en-IN" dirty="0"/>
        </a:p>
      </dgm:t>
    </dgm:pt>
    <dgm:pt modelId="{B7621C06-87F9-4F5C-9581-E8B8AD6A5226}" type="parTrans" cxnId="{BFCE1EE1-304E-4A9D-810E-0457F86A55D7}">
      <dgm:prSet/>
      <dgm:spPr/>
      <dgm:t>
        <a:bodyPr/>
        <a:lstStyle/>
        <a:p>
          <a:endParaRPr lang="en-IN"/>
        </a:p>
      </dgm:t>
    </dgm:pt>
    <dgm:pt modelId="{AFE468FD-5C19-42C9-9B89-75C28D876701}" type="sibTrans" cxnId="{BFCE1EE1-304E-4A9D-810E-0457F86A55D7}">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3"/>
      <dgm:spPr>
        <a:prstGeom prst="dodecagon">
          <a:avLst/>
        </a:prstGeom>
      </dgm:spPr>
    </dgm:pt>
    <dgm:pt modelId="{2F37BB08-1A6B-4189-A240-08D4F66560BA}" type="pres">
      <dgm:prSet presAssocID="{A188BB1E-8DC2-41C3-B003-2A65451E6A05}" presName="txShp" presStyleLbl="node1" presStyleIdx="0" presStyleCnt="3">
        <dgm:presLayoutVars>
          <dgm:bulletEnabled val="1"/>
        </dgm:presLayoutVars>
      </dgm:prSet>
      <dgm:spPr/>
      <dgm:t>
        <a:bodyPr/>
        <a:lstStyle/>
        <a:p>
          <a:endParaRPr lang="en-IN"/>
        </a:p>
      </dgm:t>
    </dgm:pt>
    <dgm:pt modelId="{A0B9CF5C-A837-404C-B706-2B3AF914CA66}" type="pres">
      <dgm:prSet presAssocID="{E335F7AA-86B7-4BA5-85D2-23E7DB45EE0E}" presName="spacing" presStyleCnt="0"/>
      <dgm:spPr/>
    </dgm:pt>
    <dgm:pt modelId="{B75068AC-0A88-4983-9CE6-80BCF42345FF}" type="pres">
      <dgm:prSet presAssocID="{A9F60AB0-BEC0-4D84-BDC4-9BE64D37FD63}" presName="composite" presStyleCnt="0"/>
      <dgm:spPr/>
    </dgm:pt>
    <dgm:pt modelId="{17570C77-B0AF-4396-B82E-0F0793FDD946}" type="pres">
      <dgm:prSet presAssocID="{A9F60AB0-BEC0-4D84-BDC4-9BE64D37FD63}" presName="imgShp" presStyleLbl="fgImgPlace1" presStyleIdx="1" presStyleCnt="3"/>
      <dgm:spPr>
        <a:prstGeom prst="decagon">
          <a:avLst/>
        </a:prstGeom>
      </dgm:spPr>
    </dgm:pt>
    <dgm:pt modelId="{59AE7A45-AB1E-4904-BB0D-40F6B5916E23}" type="pres">
      <dgm:prSet presAssocID="{A9F60AB0-BEC0-4D84-BDC4-9BE64D37FD63}" presName="txShp" presStyleLbl="node1" presStyleIdx="1" presStyleCnt="3">
        <dgm:presLayoutVars>
          <dgm:bulletEnabled val="1"/>
        </dgm:presLayoutVars>
      </dgm:prSet>
      <dgm:spPr/>
      <dgm:t>
        <a:bodyPr/>
        <a:lstStyle/>
        <a:p>
          <a:endParaRPr lang="en-IN"/>
        </a:p>
      </dgm:t>
    </dgm:pt>
    <dgm:pt modelId="{CAAC94DD-0C89-4380-BE2F-CEF5E3147623}" type="pres">
      <dgm:prSet presAssocID="{A646864B-0F93-46C6-9939-183C0768ECB4}" presName="spacing" presStyleCnt="0"/>
      <dgm:spPr/>
    </dgm:pt>
    <dgm:pt modelId="{E7574254-1CCB-4B52-885A-5F386AA5659C}" type="pres">
      <dgm:prSet presAssocID="{1980F10F-F0CF-4CFE-949F-D45E0F0DD2B4}" presName="composite" presStyleCnt="0"/>
      <dgm:spPr/>
    </dgm:pt>
    <dgm:pt modelId="{E0376EC6-2A29-4F2F-93A6-A5B754B2C4B8}" type="pres">
      <dgm:prSet presAssocID="{1980F10F-F0CF-4CFE-949F-D45E0F0DD2B4}" presName="imgShp" presStyleLbl="fgImgPlace1" presStyleIdx="2" presStyleCnt="3"/>
      <dgm:spPr>
        <a:prstGeom prst="decagon">
          <a:avLst/>
        </a:prstGeom>
      </dgm:spPr>
    </dgm:pt>
    <dgm:pt modelId="{9F2D2BE9-251D-4FBD-8E4D-08FF8B4A093A}" type="pres">
      <dgm:prSet presAssocID="{1980F10F-F0CF-4CFE-949F-D45E0F0DD2B4}" presName="txShp" presStyleLbl="node1" presStyleIdx="2" presStyleCnt="3">
        <dgm:presLayoutVars>
          <dgm:bulletEnabled val="1"/>
        </dgm:presLayoutVars>
      </dgm:prSet>
      <dgm:spPr/>
      <dgm:t>
        <a:bodyPr/>
        <a:lstStyle/>
        <a:p>
          <a:endParaRPr lang="en-IN"/>
        </a:p>
      </dgm:t>
    </dgm:pt>
  </dgm:ptLst>
  <dgm:cxnLst>
    <dgm:cxn modelId="{4F8BCD20-7488-469D-9EAC-9069C0EDE18E}" srcId="{FC6DE88A-A0F5-469F-8283-1BD9320AEE42}" destId="{A188BB1E-8DC2-41C3-B003-2A65451E6A05}" srcOrd="0" destOrd="0" parTransId="{EDA30391-B2A7-4C0B-BBDE-B93ADCBB0FC6}" sibTransId="{E335F7AA-86B7-4BA5-85D2-23E7DB45EE0E}"/>
    <dgm:cxn modelId="{1A41AEB1-517E-401F-AD01-9D01DE12953B}" type="presOf" srcId="{1980F10F-F0CF-4CFE-949F-D45E0F0DD2B4}" destId="{9F2D2BE9-251D-4FBD-8E4D-08FF8B4A093A}" srcOrd="0" destOrd="0" presId="urn:microsoft.com/office/officeart/2005/8/layout/vList3"/>
    <dgm:cxn modelId="{92A213FF-D097-4D96-84FA-4DEBA0449716}" type="presOf" srcId="{A188BB1E-8DC2-41C3-B003-2A65451E6A05}" destId="{2F37BB08-1A6B-4189-A240-08D4F66560BA}" srcOrd="0" destOrd="0" presId="urn:microsoft.com/office/officeart/2005/8/layout/vList3"/>
    <dgm:cxn modelId="{14105D52-EDF2-4213-BF58-31476A6C19C9}" srcId="{FC6DE88A-A0F5-469F-8283-1BD9320AEE42}" destId="{A9F60AB0-BEC0-4D84-BDC4-9BE64D37FD63}" srcOrd="1" destOrd="0" parTransId="{451C858C-FAAB-481E-ACF4-A0F99F8BE646}" sibTransId="{A646864B-0F93-46C6-9939-183C0768ECB4}"/>
    <dgm:cxn modelId="{BFCE1EE1-304E-4A9D-810E-0457F86A55D7}" srcId="{FC6DE88A-A0F5-469F-8283-1BD9320AEE42}" destId="{1980F10F-F0CF-4CFE-949F-D45E0F0DD2B4}" srcOrd="2" destOrd="0" parTransId="{B7621C06-87F9-4F5C-9581-E8B8AD6A5226}" sibTransId="{AFE468FD-5C19-42C9-9B89-75C28D876701}"/>
    <dgm:cxn modelId="{0B58EC7D-39EB-4559-B1B9-79845C1603AD}" type="presOf" srcId="{A9F60AB0-BEC0-4D84-BDC4-9BE64D37FD63}" destId="{59AE7A45-AB1E-4904-BB0D-40F6B5916E23}" srcOrd="0" destOrd="0" presId="urn:microsoft.com/office/officeart/2005/8/layout/vList3"/>
    <dgm:cxn modelId="{086DBFE5-3C9D-4F2D-A8DF-FA5A272AF921}" type="presOf" srcId="{FC6DE88A-A0F5-469F-8283-1BD9320AEE42}" destId="{82E2E680-CAC1-4A93-A642-36437C58CD33}" srcOrd="0" destOrd="0" presId="urn:microsoft.com/office/officeart/2005/8/layout/vList3"/>
    <dgm:cxn modelId="{0EB7676C-C1EB-49D2-A43D-D39B27CE8D6E}" type="presParOf" srcId="{82E2E680-CAC1-4A93-A642-36437C58CD33}" destId="{E7D002D5-1939-42C4-9508-C2346656AF8D}" srcOrd="0" destOrd="0" presId="urn:microsoft.com/office/officeart/2005/8/layout/vList3"/>
    <dgm:cxn modelId="{D18F88AF-F82E-4B9B-AA38-7F539FC0F6B9}" type="presParOf" srcId="{E7D002D5-1939-42C4-9508-C2346656AF8D}" destId="{25B17B4F-4646-4389-BB27-7A171985EEBB}" srcOrd="0" destOrd="0" presId="urn:microsoft.com/office/officeart/2005/8/layout/vList3"/>
    <dgm:cxn modelId="{8BB3491A-7186-4473-BFFA-6C23D761AD1D}" type="presParOf" srcId="{E7D002D5-1939-42C4-9508-C2346656AF8D}" destId="{2F37BB08-1A6B-4189-A240-08D4F66560BA}" srcOrd="1" destOrd="0" presId="urn:microsoft.com/office/officeart/2005/8/layout/vList3"/>
    <dgm:cxn modelId="{62F9FBCF-B29A-40E8-9C3C-6BB44B8C01B5}" type="presParOf" srcId="{82E2E680-CAC1-4A93-A642-36437C58CD33}" destId="{A0B9CF5C-A837-404C-B706-2B3AF914CA66}" srcOrd="1" destOrd="0" presId="urn:microsoft.com/office/officeart/2005/8/layout/vList3"/>
    <dgm:cxn modelId="{3EB5ABEA-4D70-4B88-8C73-943C13D21E02}" type="presParOf" srcId="{82E2E680-CAC1-4A93-A642-36437C58CD33}" destId="{B75068AC-0A88-4983-9CE6-80BCF42345FF}" srcOrd="2" destOrd="0" presId="urn:microsoft.com/office/officeart/2005/8/layout/vList3"/>
    <dgm:cxn modelId="{FF587125-FA52-45FA-9288-7AD00968168B}" type="presParOf" srcId="{B75068AC-0A88-4983-9CE6-80BCF42345FF}" destId="{17570C77-B0AF-4396-B82E-0F0793FDD946}" srcOrd="0" destOrd="0" presId="urn:microsoft.com/office/officeart/2005/8/layout/vList3"/>
    <dgm:cxn modelId="{135D85C0-3169-46B0-9933-FBDDB89A0D87}" type="presParOf" srcId="{B75068AC-0A88-4983-9CE6-80BCF42345FF}" destId="{59AE7A45-AB1E-4904-BB0D-40F6B5916E23}" srcOrd="1" destOrd="0" presId="urn:microsoft.com/office/officeart/2005/8/layout/vList3"/>
    <dgm:cxn modelId="{05F7DA65-E5CE-4C14-B361-9491BDA5B3AE}" type="presParOf" srcId="{82E2E680-CAC1-4A93-A642-36437C58CD33}" destId="{CAAC94DD-0C89-4380-BE2F-CEF5E3147623}" srcOrd="3" destOrd="0" presId="urn:microsoft.com/office/officeart/2005/8/layout/vList3"/>
    <dgm:cxn modelId="{D1A323B3-6A7D-40D5-9388-2B93666D0EA7}" type="presParOf" srcId="{82E2E680-CAC1-4A93-A642-36437C58CD33}" destId="{E7574254-1CCB-4B52-885A-5F386AA5659C}" srcOrd="4" destOrd="0" presId="urn:microsoft.com/office/officeart/2005/8/layout/vList3"/>
    <dgm:cxn modelId="{9D7BAFEE-A7EF-4C19-A3AA-4A5D7BF68045}" type="presParOf" srcId="{E7574254-1CCB-4B52-885A-5F386AA5659C}" destId="{E0376EC6-2A29-4F2F-93A6-A5B754B2C4B8}" srcOrd="0" destOrd="0" presId="urn:microsoft.com/office/officeart/2005/8/layout/vList3"/>
    <dgm:cxn modelId="{03345AB8-596E-46AC-B287-E8A8E2698265}" type="presParOf" srcId="{E7574254-1CCB-4B52-885A-5F386AA5659C}" destId="{9F2D2BE9-251D-4FBD-8E4D-08FF8B4A093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188BB1E-8DC2-41C3-B003-2A65451E6A05}">
      <dgm:prSet phldrT="[Text]"/>
      <dgm:spPr/>
      <dgm:t>
        <a:bodyPr/>
        <a:lstStyle/>
        <a:p>
          <a:r>
            <a:rPr lang="en-US" dirty="0" smtClean="0"/>
            <a:t>New Line </a:t>
          </a:r>
          <a:endParaRPr lang="en-IN" dirty="0"/>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A9F60AB0-BEC0-4D84-BDC4-9BE64D37FD63}">
      <dgm:prSet phldrT="[Text]"/>
      <dgm:spPr/>
      <dgm:t>
        <a:bodyPr/>
        <a:lstStyle/>
        <a:p>
          <a:r>
            <a:rPr lang="en-US" dirty="0" smtClean="0"/>
            <a:t>Carriage return</a:t>
          </a:r>
          <a:endParaRPr lang="en-IN" dirty="0"/>
        </a:p>
      </dgm:t>
    </dgm:pt>
    <dgm:pt modelId="{451C858C-FAAB-481E-ACF4-A0F99F8BE646}" type="parTrans" cxnId="{14105D52-EDF2-4213-BF58-31476A6C19C9}">
      <dgm:prSet/>
      <dgm:spPr/>
      <dgm:t>
        <a:bodyPr/>
        <a:lstStyle/>
        <a:p>
          <a:endParaRPr lang="en-IN"/>
        </a:p>
      </dgm:t>
    </dgm:pt>
    <dgm:pt modelId="{A646864B-0F93-46C6-9939-183C0768ECB4}" type="sibTrans" cxnId="{14105D52-EDF2-4213-BF58-31476A6C19C9}">
      <dgm:prSet/>
      <dgm:spPr/>
      <dgm:t>
        <a:bodyPr/>
        <a:lstStyle/>
        <a:p>
          <a:endParaRPr lang="en-IN"/>
        </a:p>
      </dgm:t>
    </dgm:pt>
    <dgm:pt modelId="{1980F10F-F0CF-4CFE-949F-D45E0F0DD2B4}">
      <dgm:prSet phldrT="[Text]"/>
      <dgm:spPr/>
      <dgm:t>
        <a:bodyPr/>
        <a:lstStyle/>
        <a:p>
          <a:r>
            <a:rPr lang="en-US" dirty="0" smtClean="0"/>
            <a:t>Horizontal Tab</a:t>
          </a:r>
          <a:endParaRPr lang="en-IN" dirty="0"/>
        </a:p>
      </dgm:t>
    </dgm:pt>
    <dgm:pt modelId="{B7621C06-87F9-4F5C-9581-E8B8AD6A5226}" type="parTrans" cxnId="{BFCE1EE1-304E-4A9D-810E-0457F86A55D7}">
      <dgm:prSet/>
      <dgm:spPr/>
      <dgm:t>
        <a:bodyPr/>
        <a:lstStyle/>
        <a:p>
          <a:endParaRPr lang="en-IN"/>
        </a:p>
      </dgm:t>
    </dgm:pt>
    <dgm:pt modelId="{AFE468FD-5C19-42C9-9B89-75C28D876701}" type="sibTrans" cxnId="{BFCE1EE1-304E-4A9D-810E-0457F86A55D7}">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3"/>
      <dgm:spPr>
        <a:prstGeom prst="dodecagon">
          <a:avLst/>
        </a:prstGeom>
      </dgm:spPr>
    </dgm:pt>
    <dgm:pt modelId="{2F37BB08-1A6B-4189-A240-08D4F66560BA}" type="pres">
      <dgm:prSet presAssocID="{A188BB1E-8DC2-41C3-B003-2A65451E6A05}" presName="txShp" presStyleLbl="node1" presStyleIdx="0" presStyleCnt="3">
        <dgm:presLayoutVars>
          <dgm:bulletEnabled val="1"/>
        </dgm:presLayoutVars>
      </dgm:prSet>
      <dgm:spPr/>
      <dgm:t>
        <a:bodyPr/>
        <a:lstStyle/>
        <a:p>
          <a:endParaRPr lang="en-IN"/>
        </a:p>
      </dgm:t>
    </dgm:pt>
    <dgm:pt modelId="{A0B9CF5C-A837-404C-B706-2B3AF914CA66}" type="pres">
      <dgm:prSet presAssocID="{E335F7AA-86B7-4BA5-85D2-23E7DB45EE0E}" presName="spacing" presStyleCnt="0"/>
      <dgm:spPr/>
    </dgm:pt>
    <dgm:pt modelId="{B75068AC-0A88-4983-9CE6-80BCF42345FF}" type="pres">
      <dgm:prSet presAssocID="{A9F60AB0-BEC0-4D84-BDC4-9BE64D37FD63}" presName="composite" presStyleCnt="0"/>
      <dgm:spPr/>
    </dgm:pt>
    <dgm:pt modelId="{17570C77-B0AF-4396-B82E-0F0793FDD946}" type="pres">
      <dgm:prSet presAssocID="{A9F60AB0-BEC0-4D84-BDC4-9BE64D37FD63}" presName="imgShp" presStyleLbl="fgImgPlace1" presStyleIdx="1" presStyleCnt="3"/>
      <dgm:spPr>
        <a:prstGeom prst="decagon">
          <a:avLst/>
        </a:prstGeom>
      </dgm:spPr>
    </dgm:pt>
    <dgm:pt modelId="{59AE7A45-AB1E-4904-BB0D-40F6B5916E23}" type="pres">
      <dgm:prSet presAssocID="{A9F60AB0-BEC0-4D84-BDC4-9BE64D37FD63}" presName="txShp" presStyleLbl="node1" presStyleIdx="1" presStyleCnt="3">
        <dgm:presLayoutVars>
          <dgm:bulletEnabled val="1"/>
        </dgm:presLayoutVars>
      </dgm:prSet>
      <dgm:spPr/>
      <dgm:t>
        <a:bodyPr/>
        <a:lstStyle/>
        <a:p>
          <a:endParaRPr lang="en-IN"/>
        </a:p>
      </dgm:t>
    </dgm:pt>
    <dgm:pt modelId="{CAAC94DD-0C89-4380-BE2F-CEF5E3147623}" type="pres">
      <dgm:prSet presAssocID="{A646864B-0F93-46C6-9939-183C0768ECB4}" presName="spacing" presStyleCnt="0"/>
      <dgm:spPr/>
    </dgm:pt>
    <dgm:pt modelId="{E7574254-1CCB-4B52-885A-5F386AA5659C}" type="pres">
      <dgm:prSet presAssocID="{1980F10F-F0CF-4CFE-949F-D45E0F0DD2B4}" presName="composite" presStyleCnt="0"/>
      <dgm:spPr/>
    </dgm:pt>
    <dgm:pt modelId="{E0376EC6-2A29-4F2F-93A6-A5B754B2C4B8}" type="pres">
      <dgm:prSet presAssocID="{1980F10F-F0CF-4CFE-949F-D45E0F0DD2B4}" presName="imgShp" presStyleLbl="fgImgPlace1" presStyleIdx="2" presStyleCnt="3"/>
      <dgm:spPr>
        <a:prstGeom prst="decagon">
          <a:avLst/>
        </a:prstGeom>
      </dgm:spPr>
    </dgm:pt>
    <dgm:pt modelId="{9F2D2BE9-251D-4FBD-8E4D-08FF8B4A093A}" type="pres">
      <dgm:prSet presAssocID="{1980F10F-F0CF-4CFE-949F-D45E0F0DD2B4}" presName="txShp" presStyleLbl="node1" presStyleIdx="2" presStyleCnt="3">
        <dgm:presLayoutVars>
          <dgm:bulletEnabled val="1"/>
        </dgm:presLayoutVars>
      </dgm:prSet>
      <dgm:spPr/>
      <dgm:t>
        <a:bodyPr/>
        <a:lstStyle/>
        <a:p>
          <a:endParaRPr lang="en-IN"/>
        </a:p>
      </dgm:t>
    </dgm:pt>
  </dgm:ptLst>
  <dgm:cxnLst>
    <dgm:cxn modelId="{4F8BCD20-7488-469D-9EAC-9069C0EDE18E}" srcId="{FC6DE88A-A0F5-469F-8283-1BD9320AEE42}" destId="{A188BB1E-8DC2-41C3-B003-2A65451E6A05}" srcOrd="0" destOrd="0" parTransId="{EDA30391-B2A7-4C0B-BBDE-B93ADCBB0FC6}" sibTransId="{E335F7AA-86B7-4BA5-85D2-23E7DB45EE0E}"/>
    <dgm:cxn modelId="{9D7E9DA7-CED5-4B8E-BA99-52DB6129C215}" type="presOf" srcId="{A188BB1E-8DC2-41C3-B003-2A65451E6A05}" destId="{2F37BB08-1A6B-4189-A240-08D4F66560BA}" srcOrd="0" destOrd="0" presId="urn:microsoft.com/office/officeart/2005/8/layout/vList3"/>
    <dgm:cxn modelId="{5D4831C6-B021-402A-A1AB-3CA8F3B29E1E}" type="presOf" srcId="{A9F60AB0-BEC0-4D84-BDC4-9BE64D37FD63}" destId="{59AE7A45-AB1E-4904-BB0D-40F6B5916E23}" srcOrd="0" destOrd="0" presId="urn:microsoft.com/office/officeart/2005/8/layout/vList3"/>
    <dgm:cxn modelId="{E0791605-33D0-4642-B199-80DCB8A5E879}" type="presOf" srcId="{1980F10F-F0CF-4CFE-949F-D45E0F0DD2B4}" destId="{9F2D2BE9-251D-4FBD-8E4D-08FF8B4A093A}" srcOrd="0" destOrd="0" presId="urn:microsoft.com/office/officeart/2005/8/layout/vList3"/>
    <dgm:cxn modelId="{14105D52-EDF2-4213-BF58-31476A6C19C9}" srcId="{FC6DE88A-A0F5-469F-8283-1BD9320AEE42}" destId="{A9F60AB0-BEC0-4D84-BDC4-9BE64D37FD63}" srcOrd="1" destOrd="0" parTransId="{451C858C-FAAB-481E-ACF4-A0F99F8BE646}" sibTransId="{A646864B-0F93-46C6-9939-183C0768ECB4}"/>
    <dgm:cxn modelId="{BFCE1EE1-304E-4A9D-810E-0457F86A55D7}" srcId="{FC6DE88A-A0F5-469F-8283-1BD9320AEE42}" destId="{1980F10F-F0CF-4CFE-949F-D45E0F0DD2B4}" srcOrd="2" destOrd="0" parTransId="{B7621C06-87F9-4F5C-9581-E8B8AD6A5226}" sibTransId="{AFE468FD-5C19-42C9-9B89-75C28D876701}"/>
    <dgm:cxn modelId="{D81AB5EC-29D4-4968-973D-41D5382215B3}" type="presOf" srcId="{FC6DE88A-A0F5-469F-8283-1BD9320AEE42}" destId="{82E2E680-CAC1-4A93-A642-36437C58CD33}" srcOrd="0" destOrd="0" presId="urn:microsoft.com/office/officeart/2005/8/layout/vList3"/>
    <dgm:cxn modelId="{0E4E657B-F2D4-48ED-B34B-C39624560544}" type="presParOf" srcId="{82E2E680-CAC1-4A93-A642-36437C58CD33}" destId="{E7D002D5-1939-42C4-9508-C2346656AF8D}" srcOrd="0" destOrd="0" presId="urn:microsoft.com/office/officeart/2005/8/layout/vList3"/>
    <dgm:cxn modelId="{4718BB2A-01DF-46CE-B7FE-CBA202599DB4}" type="presParOf" srcId="{E7D002D5-1939-42C4-9508-C2346656AF8D}" destId="{25B17B4F-4646-4389-BB27-7A171985EEBB}" srcOrd="0" destOrd="0" presId="urn:microsoft.com/office/officeart/2005/8/layout/vList3"/>
    <dgm:cxn modelId="{2E8E9A5C-2EB7-496F-95BC-155579973EAE}" type="presParOf" srcId="{E7D002D5-1939-42C4-9508-C2346656AF8D}" destId="{2F37BB08-1A6B-4189-A240-08D4F66560BA}" srcOrd="1" destOrd="0" presId="urn:microsoft.com/office/officeart/2005/8/layout/vList3"/>
    <dgm:cxn modelId="{D2BED117-84C2-405A-8E2C-D491FB6EE631}" type="presParOf" srcId="{82E2E680-CAC1-4A93-A642-36437C58CD33}" destId="{A0B9CF5C-A837-404C-B706-2B3AF914CA66}" srcOrd="1" destOrd="0" presId="urn:microsoft.com/office/officeart/2005/8/layout/vList3"/>
    <dgm:cxn modelId="{5787FE02-25BE-4E39-8619-3E674CFD501E}" type="presParOf" srcId="{82E2E680-CAC1-4A93-A642-36437C58CD33}" destId="{B75068AC-0A88-4983-9CE6-80BCF42345FF}" srcOrd="2" destOrd="0" presId="urn:microsoft.com/office/officeart/2005/8/layout/vList3"/>
    <dgm:cxn modelId="{41D7B4FB-2E56-4A97-876C-7EC0F26AE8A2}" type="presParOf" srcId="{B75068AC-0A88-4983-9CE6-80BCF42345FF}" destId="{17570C77-B0AF-4396-B82E-0F0793FDD946}" srcOrd="0" destOrd="0" presId="urn:microsoft.com/office/officeart/2005/8/layout/vList3"/>
    <dgm:cxn modelId="{BBC58D49-DEBF-457E-AE39-78B7ACEC8F1F}" type="presParOf" srcId="{B75068AC-0A88-4983-9CE6-80BCF42345FF}" destId="{59AE7A45-AB1E-4904-BB0D-40F6B5916E23}" srcOrd="1" destOrd="0" presId="urn:microsoft.com/office/officeart/2005/8/layout/vList3"/>
    <dgm:cxn modelId="{BE4D536A-1C72-41D3-9790-87E35FB933ED}" type="presParOf" srcId="{82E2E680-CAC1-4A93-A642-36437C58CD33}" destId="{CAAC94DD-0C89-4380-BE2F-CEF5E3147623}" srcOrd="3" destOrd="0" presId="urn:microsoft.com/office/officeart/2005/8/layout/vList3"/>
    <dgm:cxn modelId="{84A51FC8-15D6-48DB-908E-E49870A86EA3}" type="presParOf" srcId="{82E2E680-CAC1-4A93-A642-36437C58CD33}" destId="{E7574254-1CCB-4B52-885A-5F386AA5659C}" srcOrd="4" destOrd="0" presId="urn:microsoft.com/office/officeart/2005/8/layout/vList3"/>
    <dgm:cxn modelId="{9509B379-4FF3-4887-8ED0-436468D6E21C}" type="presParOf" srcId="{E7574254-1CCB-4B52-885A-5F386AA5659C}" destId="{E0376EC6-2A29-4F2F-93A6-A5B754B2C4B8}" srcOrd="0" destOrd="0" presId="urn:microsoft.com/office/officeart/2005/8/layout/vList3"/>
    <dgm:cxn modelId="{F3B8E28A-B7F1-4739-9896-2C86DA98E215}" type="presParOf" srcId="{E7574254-1CCB-4B52-885A-5F386AA5659C}" destId="{9F2D2BE9-251D-4FBD-8E4D-08FF8B4A093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188BB1E-8DC2-41C3-B003-2A65451E6A05}">
      <dgm:prSet phldrT="[Text]" custT="1"/>
      <dgm:spPr/>
      <dgm:t>
        <a:bodyPr/>
        <a:lstStyle/>
        <a:p>
          <a:r>
            <a:rPr lang="en-US" sz="3600" b="1" dirty="0" smtClean="0">
              <a:effectLst>
                <a:outerShdw blurRad="38100" dist="38100" dir="2700000" algn="tl">
                  <a:srgbClr val="000000">
                    <a:alpha val="43137"/>
                  </a:srgbClr>
                </a:outerShdw>
              </a:effectLst>
            </a:rPr>
            <a:t>Vertical Tab</a:t>
          </a:r>
          <a:endParaRPr lang="en-IN" sz="3600"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A9F60AB0-BEC0-4D84-BDC4-9BE64D37FD63}">
      <dgm:prSet phldrT="[Text]" custT="1"/>
      <dgm:spPr/>
      <dgm:t>
        <a:bodyPr/>
        <a:lstStyle/>
        <a:p>
          <a:r>
            <a:rPr lang="en-US" sz="3600" b="1" dirty="0" smtClean="0">
              <a:effectLst>
                <a:outerShdw blurRad="38100" dist="38100" dir="2700000" algn="tl">
                  <a:srgbClr val="000000">
                    <a:alpha val="43137"/>
                  </a:srgbClr>
                </a:outerShdw>
              </a:effectLst>
            </a:rPr>
            <a:t>16 bit hex  value </a:t>
          </a:r>
          <a:endParaRPr lang="en-IN" sz="3600" dirty="0"/>
        </a:p>
      </dgm:t>
    </dgm:pt>
    <dgm:pt modelId="{451C858C-FAAB-481E-ACF4-A0F99F8BE646}" type="parTrans" cxnId="{14105D52-EDF2-4213-BF58-31476A6C19C9}">
      <dgm:prSet/>
      <dgm:spPr/>
      <dgm:t>
        <a:bodyPr/>
        <a:lstStyle/>
        <a:p>
          <a:endParaRPr lang="en-IN"/>
        </a:p>
      </dgm:t>
    </dgm:pt>
    <dgm:pt modelId="{A646864B-0F93-46C6-9939-183C0768ECB4}" type="sibTrans" cxnId="{14105D52-EDF2-4213-BF58-31476A6C19C9}">
      <dgm:prSet/>
      <dgm:spPr/>
      <dgm:t>
        <a:bodyPr/>
        <a:lstStyle/>
        <a:p>
          <a:endParaRPr lang="en-IN"/>
        </a:p>
      </dgm:t>
    </dgm:pt>
    <dgm:pt modelId="{1980F10F-F0CF-4CFE-949F-D45E0F0DD2B4}">
      <dgm:prSet phldrT="[Text]" custT="1"/>
      <dgm:spPr/>
      <dgm:t>
        <a:bodyPr/>
        <a:lstStyle/>
        <a:p>
          <a:r>
            <a:rPr lang="en-US" sz="5500" dirty="0" smtClean="0"/>
            <a:t> </a:t>
          </a:r>
          <a:r>
            <a:rPr lang="en-US" sz="3600" b="1" dirty="0" smtClean="0">
              <a:effectLst>
                <a:outerShdw blurRad="38100" dist="38100" dir="2700000" algn="tl">
                  <a:srgbClr val="000000">
                    <a:alpha val="43137"/>
                  </a:srgbClr>
                </a:outerShdw>
              </a:effectLst>
            </a:rPr>
            <a:t>Octal Value</a:t>
          </a:r>
          <a:endParaRPr lang="en-IN" sz="5500" b="1" dirty="0">
            <a:effectLst>
              <a:outerShdw blurRad="38100" dist="38100" dir="2700000" algn="tl">
                <a:srgbClr val="000000">
                  <a:alpha val="43137"/>
                </a:srgbClr>
              </a:outerShdw>
            </a:effectLst>
          </a:endParaRPr>
        </a:p>
      </dgm:t>
    </dgm:pt>
    <dgm:pt modelId="{B7621C06-87F9-4F5C-9581-E8B8AD6A5226}" type="parTrans" cxnId="{BFCE1EE1-304E-4A9D-810E-0457F86A55D7}">
      <dgm:prSet/>
      <dgm:spPr/>
      <dgm:t>
        <a:bodyPr/>
        <a:lstStyle/>
        <a:p>
          <a:endParaRPr lang="en-IN"/>
        </a:p>
      </dgm:t>
    </dgm:pt>
    <dgm:pt modelId="{AFE468FD-5C19-42C9-9B89-75C28D876701}" type="sibTrans" cxnId="{BFCE1EE1-304E-4A9D-810E-0457F86A55D7}">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3" custScaleX="97762"/>
      <dgm:spPr>
        <a:prstGeom prst="dodecagon">
          <a:avLst/>
        </a:prstGeom>
      </dgm:spPr>
    </dgm:pt>
    <dgm:pt modelId="{2F37BB08-1A6B-4189-A240-08D4F66560BA}" type="pres">
      <dgm:prSet presAssocID="{A188BB1E-8DC2-41C3-B003-2A65451E6A05}" presName="txShp" presStyleLbl="node1" presStyleIdx="0" presStyleCnt="3">
        <dgm:presLayoutVars>
          <dgm:bulletEnabled val="1"/>
        </dgm:presLayoutVars>
      </dgm:prSet>
      <dgm:spPr/>
      <dgm:t>
        <a:bodyPr/>
        <a:lstStyle/>
        <a:p>
          <a:endParaRPr lang="en-IN"/>
        </a:p>
      </dgm:t>
    </dgm:pt>
    <dgm:pt modelId="{A0B9CF5C-A837-404C-B706-2B3AF914CA66}" type="pres">
      <dgm:prSet presAssocID="{E335F7AA-86B7-4BA5-85D2-23E7DB45EE0E}" presName="spacing" presStyleCnt="0"/>
      <dgm:spPr/>
    </dgm:pt>
    <dgm:pt modelId="{B75068AC-0A88-4983-9CE6-80BCF42345FF}" type="pres">
      <dgm:prSet presAssocID="{A9F60AB0-BEC0-4D84-BDC4-9BE64D37FD63}" presName="composite" presStyleCnt="0"/>
      <dgm:spPr/>
    </dgm:pt>
    <dgm:pt modelId="{17570C77-B0AF-4396-B82E-0F0793FDD946}" type="pres">
      <dgm:prSet presAssocID="{A9F60AB0-BEC0-4D84-BDC4-9BE64D37FD63}" presName="imgShp" presStyleLbl="fgImgPlace1" presStyleIdx="1" presStyleCnt="3"/>
      <dgm:spPr>
        <a:prstGeom prst="decagon">
          <a:avLst/>
        </a:prstGeom>
      </dgm:spPr>
    </dgm:pt>
    <dgm:pt modelId="{59AE7A45-AB1E-4904-BB0D-40F6B5916E23}" type="pres">
      <dgm:prSet presAssocID="{A9F60AB0-BEC0-4D84-BDC4-9BE64D37FD63}" presName="txShp" presStyleLbl="node1" presStyleIdx="1" presStyleCnt="3">
        <dgm:presLayoutVars>
          <dgm:bulletEnabled val="1"/>
        </dgm:presLayoutVars>
      </dgm:prSet>
      <dgm:spPr/>
      <dgm:t>
        <a:bodyPr/>
        <a:lstStyle/>
        <a:p>
          <a:endParaRPr lang="en-IN"/>
        </a:p>
      </dgm:t>
    </dgm:pt>
    <dgm:pt modelId="{CAAC94DD-0C89-4380-BE2F-CEF5E3147623}" type="pres">
      <dgm:prSet presAssocID="{A646864B-0F93-46C6-9939-183C0768ECB4}" presName="spacing" presStyleCnt="0"/>
      <dgm:spPr/>
    </dgm:pt>
    <dgm:pt modelId="{E7574254-1CCB-4B52-885A-5F386AA5659C}" type="pres">
      <dgm:prSet presAssocID="{1980F10F-F0CF-4CFE-949F-D45E0F0DD2B4}" presName="composite" presStyleCnt="0"/>
      <dgm:spPr/>
    </dgm:pt>
    <dgm:pt modelId="{E0376EC6-2A29-4F2F-93A6-A5B754B2C4B8}" type="pres">
      <dgm:prSet presAssocID="{1980F10F-F0CF-4CFE-949F-D45E0F0DD2B4}" presName="imgShp" presStyleLbl="fgImgPlace1" presStyleIdx="2" presStyleCnt="3"/>
      <dgm:spPr>
        <a:prstGeom prst="decagon">
          <a:avLst/>
        </a:prstGeom>
      </dgm:spPr>
    </dgm:pt>
    <dgm:pt modelId="{9F2D2BE9-251D-4FBD-8E4D-08FF8B4A093A}" type="pres">
      <dgm:prSet presAssocID="{1980F10F-F0CF-4CFE-949F-D45E0F0DD2B4}" presName="txShp" presStyleLbl="node1" presStyleIdx="2" presStyleCnt="3">
        <dgm:presLayoutVars>
          <dgm:bulletEnabled val="1"/>
        </dgm:presLayoutVars>
      </dgm:prSet>
      <dgm:spPr/>
      <dgm:t>
        <a:bodyPr/>
        <a:lstStyle/>
        <a:p>
          <a:endParaRPr lang="en-IN"/>
        </a:p>
      </dgm:t>
    </dgm:pt>
  </dgm:ptLst>
  <dgm:cxnLst>
    <dgm:cxn modelId="{4F8BCD20-7488-469D-9EAC-9069C0EDE18E}" srcId="{FC6DE88A-A0F5-469F-8283-1BD9320AEE42}" destId="{A188BB1E-8DC2-41C3-B003-2A65451E6A05}" srcOrd="0" destOrd="0" parTransId="{EDA30391-B2A7-4C0B-BBDE-B93ADCBB0FC6}" sibTransId="{E335F7AA-86B7-4BA5-85D2-23E7DB45EE0E}"/>
    <dgm:cxn modelId="{629030E0-B02D-4DBB-BFF2-1011C30D57D6}" type="presOf" srcId="{1980F10F-F0CF-4CFE-949F-D45E0F0DD2B4}" destId="{9F2D2BE9-251D-4FBD-8E4D-08FF8B4A093A}" srcOrd="0" destOrd="0" presId="urn:microsoft.com/office/officeart/2005/8/layout/vList3"/>
    <dgm:cxn modelId="{14105D52-EDF2-4213-BF58-31476A6C19C9}" srcId="{FC6DE88A-A0F5-469F-8283-1BD9320AEE42}" destId="{A9F60AB0-BEC0-4D84-BDC4-9BE64D37FD63}" srcOrd="1" destOrd="0" parTransId="{451C858C-FAAB-481E-ACF4-A0F99F8BE646}" sibTransId="{A646864B-0F93-46C6-9939-183C0768ECB4}"/>
    <dgm:cxn modelId="{BFCE1EE1-304E-4A9D-810E-0457F86A55D7}" srcId="{FC6DE88A-A0F5-469F-8283-1BD9320AEE42}" destId="{1980F10F-F0CF-4CFE-949F-D45E0F0DD2B4}" srcOrd="2" destOrd="0" parTransId="{B7621C06-87F9-4F5C-9581-E8B8AD6A5226}" sibTransId="{AFE468FD-5C19-42C9-9B89-75C28D876701}"/>
    <dgm:cxn modelId="{4BB4E140-4CE4-4138-8F54-A42CF43CAFC2}" type="presOf" srcId="{FC6DE88A-A0F5-469F-8283-1BD9320AEE42}" destId="{82E2E680-CAC1-4A93-A642-36437C58CD33}" srcOrd="0" destOrd="0" presId="urn:microsoft.com/office/officeart/2005/8/layout/vList3"/>
    <dgm:cxn modelId="{6F3C445D-5EFE-409C-BD9C-11D922BBEC5D}" type="presOf" srcId="{A188BB1E-8DC2-41C3-B003-2A65451E6A05}" destId="{2F37BB08-1A6B-4189-A240-08D4F66560BA}" srcOrd="0" destOrd="0" presId="urn:microsoft.com/office/officeart/2005/8/layout/vList3"/>
    <dgm:cxn modelId="{158DB5F0-BC82-44FE-A985-159F0312B700}" type="presOf" srcId="{A9F60AB0-BEC0-4D84-BDC4-9BE64D37FD63}" destId="{59AE7A45-AB1E-4904-BB0D-40F6B5916E23}" srcOrd="0" destOrd="0" presId="urn:microsoft.com/office/officeart/2005/8/layout/vList3"/>
    <dgm:cxn modelId="{1C6CAC14-C51C-4DCA-A3D6-91B243EC655C}" type="presParOf" srcId="{82E2E680-CAC1-4A93-A642-36437C58CD33}" destId="{E7D002D5-1939-42C4-9508-C2346656AF8D}" srcOrd="0" destOrd="0" presId="urn:microsoft.com/office/officeart/2005/8/layout/vList3"/>
    <dgm:cxn modelId="{00AEF6B9-6C0D-471D-ACEE-7E6B5A5BD3E7}" type="presParOf" srcId="{E7D002D5-1939-42C4-9508-C2346656AF8D}" destId="{25B17B4F-4646-4389-BB27-7A171985EEBB}" srcOrd="0" destOrd="0" presId="urn:microsoft.com/office/officeart/2005/8/layout/vList3"/>
    <dgm:cxn modelId="{832D4944-8C6F-4AF4-A323-104C56650CC6}" type="presParOf" srcId="{E7D002D5-1939-42C4-9508-C2346656AF8D}" destId="{2F37BB08-1A6B-4189-A240-08D4F66560BA}" srcOrd="1" destOrd="0" presId="urn:microsoft.com/office/officeart/2005/8/layout/vList3"/>
    <dgm:cxn modelId="{CF2DC81D-371F-4257-9231-C7E5D51C3960}" type="presParOf" srcId="{82E2E680-CAC1-4A93-A642-36437C58CD33}" destId="{A0B9CF5C-A837-404C-B706-2B3AF914CA66}" srcOrd="1" destOrd="0" presId="urn:microsoft.com/office/officeart/2005/8/layout/vList3"/>
    <dgm:cxn modelId="{B11504CC-4448-47BD-B006-3644C3FD314F}" type="presParOf" srcId="{82E2E680-CAC1-4A93-A642-36437C58CD33}" destId="{B75068AC-0A88-4983-9CE6-80BCF42345FF}" srcOrd="2" destOrd="0" presId="urn:microsoft.com/office/officeart/2005/8/layout/vList3"/>
    <dgm:cxn modelId="{A1555DE5-D4E3-4E6F-9928-D3C179216360}" type="presParOf" srcId="{B75068AC-0A88-4983-9CE6-80BCF42345FF}" destId="{17570C77-B0AF-4396-B82E-0F0793FDD946}" srcOrd="0" destOrd="0" presId="urn:microsoft.com/office/officeart/2005/8/layout/vList3"/>
    <dgm:cxn modelId="{972E267E-D250-487A-AC18-2CE8C2C6F8B9}" type="presParOf" srcId="{B75068AC-0A88-4983-9CE6-80BCF42345FF}" destId="{59AE7A45-AB1E-4904-BB0D-40F6B5916E23}" srcOrd="1" destOrd="0" presId="urn:microsoft.com/office/officeart/2005/8/layout/vList3"/>
    <dgm:cxn modelId="{06DEAC5A-A018-4E56-AC6C-B366096ACC97}" type="presParOf" srcId="{82E2E680-CAC1-4A93-A642-36437C58CD33}" destId="{CAAC94DD-0C89-4380-BE2F-CEF5E3147623}" srcOrd="3" destOrd="0" presId="urn:microsoft.com/office/officeart/2005/8/layout/vList3"/>
    <dgm:cxn modelId="{D5467FE7-2243-4F36-8BCB-413E5A4C87DF}" type="presParOf" srcId="{82E2E680-CAC1-4A93-A642-36437C58CD33}" destId="{E7574254-1CCB-4B52-885A-5F386AA5659C}" srcOrd="4" destOrd="0" presId="urn:microsoft.com/office/officeart/2005/8/layout/vList3"/>
    <dgm:cxn modelId="{4363DD11-145B-420D-A1A8-C6FCAAF2463C}" type="presParOf" srcId="{E7574254-1CCB-4B52-885A-5F386AA5659C}" destId="{E0376EC6-2A29-4F2F-93A6-A5B754B2C4B8}" srcOrd="0" destOrd="0" presId="urn:microsoft.com/office/officeart/2005/8/layout/vList3"/>
    <dgm:cxn modelId="{85B5779B-6219-4DC8-8EC0-0A6EB5D22492}" type="presParOf" srcId="{E7574254-1CCB-4B52-885A-5F386AA5659C}" destId="{9F2D2BE9-251D-4FBD-8E4D-08FF8B4A093A}" srcOrd="1" destOrd="0" presId="urn:microsoft.com/office/officeart/2005/8/layout/vList3"/>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188BB1E-8DC2-41C3-B003-2A65451E6A05}">
      <dgm:prSet phldrT="[Text]"/>
      <dgm:spPr/>
      <dgm:t>
        <a:bodyPr/>
        <a:lstStyle/>
        <a:p>
          <a:r>
            <a:rPr lang="en-US" b="1" dirty="0" smtClean="0">
              <a:solidFill>
                <a:srgbClr val="FFFF00"/>
              </a:solidFill>
              <a:effectLst>
                <a:outerShdw blurRad="38100" dist="38100" dir="2700000" algn="tl">
                  <a:srgbClr val="000000">
                    <a:alpha val="43137"/>
                  </a:srgbClr>
                </a:outerShdw>
              </a:effectLst>
            </a:rPr>
            <a:t>Back Slash</a:t>
          </a:r>
          <a:endParaRPr lang="en-IN" b="1" dirty="0">
            <a:solidFill>
              <a:srgbClr val="FFFF00"/>
            </a:solidFill>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1" custScaleX="45052" custScaleY="46556"/>
      <dgm:spPr>
        <a:prstGeom prst="dodecagon">
          <a:avLst/>
        </a:prstGeom>
      </dgm:spPr>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BEBC24EB-DC51-4FE6-BBD4-FA39CC765AB2}" type="presOf" srcId="{FC6DE88A-A0F5-469F-8283-1BD9320AEE42}" destId="{82E2E680-CAC1-4A93-A642-36437C58CD33}" srcOrd="0" destOrd="0" presId="urn:microsoft.com/office/officeart/2005/8/layout/vList3"/>
    <dgm:cxn modelId="{1D84D753-1B1E-4D2A-A7E9-A6CCDBA361B4}"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2F500A8F-B2B4-41BB-856D-F89BAD61CD94}" type="presParOf" srcId="{82E2E680-CAC1-4A93-A642-36437C58CD33}" destId="{E7D002D5-1939-42C4-9508-C2346656AF8D}" srcOrd="0" destOrd="0" presId="urn:microsoft.com/office/officeart/2005/8/layout/vList3"/>
    <dgm:cxn modelId="{F7EFCF7C-2C7F-46BB-84D4-77F3EFB566B9}" type="presParOf" srcId="{E7D002D5-1939-42C4-9508-C2346656AF8D}" destId="{25B17B4F-4646-4389-BB27-7A171985EEBB}" srcOrd="0" destOrd="0" presId="urn:microsoft.com/office/officeart/2005/8/layout/vList3"/>
    <dgm:cxn modelId="{B2498BB3-1436-4A2C-9E97-0EDB243EF58E}"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IN"/>
        </a:p>
      </dgm:t>
    </dgm:pt>
    <dgm:pt modelId="{A188BB1E-8DC2-41C3-B003-2A65451E6A05}">
      <dgm:prSet phldrT="[Text]"/>
      <dgm:spPr/>
      <dgm:t>
        <a:bodyPr/>
        <a:lstStyle/>
        <a:p>
          <a:r>
            <a:rPr lang="en-US" b="1" dirty="0" smtClean="0">
              <a:solidFill>
                <a:srgbClr val="FFFF00"/>
              </a:solidFill>
              <a:effectLst>
                <a:outerShdw blurRad="38100" dist="38100" dir="2700000" algn="tl">
                  <a:srgbClr val="000000">
                    <a:alpha val="43137"/>
                  </a:srgbClr>
                </a:outerShdw>
              </a:effectLst>
            </a:rPr>
            <a:t>Single Quote</a:t>
          </a:r>
          <a:endParaRPr lang="en-IN" b="1" dirty="0">
            <a:solidFill>
              <a:srgbClr val="FFFF00"/>
            </a:solidFill>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pt>
    <dgm:pt modelId="{25B17B4F-4646-4389-BB27-7A171985EEBB}" type="pres">
      <dgm:prSet presAssocID="{A188BB1E-8DC2-41C3-B003-2A65451E6A05}" presName="imgShp" presStyleLbl="fgImgPlace1" presStyleIdx="0" presStyleCnt="1" custScaleX="45052" custScaleY="46556"/>
      <dgm:spPr>
        <a:prstGeom prst="dodecagon">
          <a:avLst/>
        </a:prstGeom>
      </dgm:spPr>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4F8BCD20-7488-469D-9EAC-9069C0EDE18E}" srcId="{FC6DE88A-A0F5-469F-8283-1BD9320AEE42}" destId="{A188BB1E-8DC2-41C3-B003-2A65451E6A05}" srcOrd="0" destOrd="0" parTransId="{EDA30391-B2A7-4C0B-BBDE-B93ADCBB0FC6}" sibTransId="{E335F7AA-86B7-4BA5-85D2-23E7DB45EE0E}"/>
    <dgm:cxn modelId="{21C8452D-8265-488D-A6D1-D9F742904011}" type="presOf" srcId="{A188BB1E-8DC2-41C3-B003-2A65451E6A05}" destId="{2F37BB08-1A6B-4189-A240-08D4F66560BA}" srcOrd="0" destOrd="0" presId="urn:microsoft.com/office/officeart/2005/8/layout/vList3"/>
    <dgm:cxn modelId="{0A97FE08-315C-4024-8632-0FB384F01047}" type="presOf" srcId="{FC6DE88A-A0F5-469F-8283-1BD9320AEE42}" destId="{82E2E680-CAC1-4A93-A642-36437C58CD33}" srcOrd="0" destOrd="0" presId="urn:microsoft.com/office/officeart/2005/8/layout/vList3"/>
    <dgm:cxn modelId="{563CF6C8-6838-4D75-9A39-29D2A767AC69}" type="presParOf" srcId="{82E2E680-CAC1-4A93-A642-36437C58CD33}" destId="{E7D002D5-1939-42C4-9508-C2346656AF8D}" srcOrd="0" destOrd="0" presId="urn:microsoft.com/office/officeart/2005/8/layout/vList3"/>
    <dgm:cxn modelId="{451235F1-F025-48D8-BB78-4C58C11503D1}" type="presParOf" srcId="{E7D002D5-1939-42C4-9508-C2346656AF8D}" destId="{25B17B4F-4646-4389-BB27-7A171985EEBB}" srcOrd="0" destOrd="0" presId="urn:microsoft.com/office/officeart/2005/8/layout/vList3"/>
    <dgm:cxn modelId="{02C352E7-EF9C-4F6B-AF23-C8B5ED7B5BC7}"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C6DE88A-A0F5-469F-8283-1BD9320AEE42}" type="doc">
      <dgm:prSet loTypeId="urn:microsoft.com/office/officeart/2005/8/layout/vList3" loCatId="list" qsTypeId="urn:microsoft.com/office/officeart/2005/8/quickstyle/3d2" qsCatId="3D" csTypeId="urn:microsoft.com/office/officeart/2005/8/colors/accent2_5" csCatId="accent2" phldr="1"/>
      <dgm:spPr/>
      <dgm:t>
        <a:bodyPr/>
        <a:lstStyle/>
        <a:p>
          <a:endParaRPr lang="en-IN"/>
        </a:p>
      </dgm:t>
    </dgm:pt>
    <dgm:pt modelId="{A188BB1E-8DC2-41C3-B003-2A65451E6A05}">
      <dgm:prSet phldrT="[Text]"/>
      <dgm:spPr/>
      <dgm:t>
        <a:bodyPr/>
        <a:lstStyle/>
        <a:p>
          <a:r>
            <a:rPr lang="en-US" b="1" dirty="0" smtClean="0">
              <a:effectLst>
                <a:outerShdw blurRad="38100" dist="38100" dir="2700000" algn="tl">
                  <a:srgbClr val="000000">
                    <a:alpha val="43137"/>
                  </a:srgbClr>
                </a:outerShdw>
              </a:effectLst>
            </a:rPr>
            <a:t>Double Quote</a:t>
          </a:r>
          <a:endParaRPr lang="en-IN" b="1" dirty="0">
            <a:effectLst>
              <a:outerShdw blurRad="38100" dist="38100" dir="2700000" algn="tl">
                <a:srgbClr val="000000">
                  <a:alpha val="43137"/>
                </a:srgbClr>
              </a:outerShdw>
            </a:effectLst>
          </a:endParaRPr>
        </a:p>
      </dgm:t>
    </dgm:pt>
    <dgm:pt modelId="{EDA30391-B2A7-4C0B-BBDE-B93ADCBB0FC6}" type="parTrans" cxnId="{4F8BCD20-7488-469D-9EAC-9069C0EDE18E}">
      <dgm:prSet/>
      <dgm:spPr/>
      <dgm:t>
        <a:bodyPr/>
        <a:lstStyle/>
        <a:p>
          <a:endParaRPr lang="en-IN"/>
        </a:p>
      </dgm:t>
    </dgm:pt>
    <dgm:pt modelId="{E335F7AA-86B7-4BA5-85D2-23E7DB45EE0E}" type="sibTrans" cxnId="{4F8BCD20-7488-469D-9EAC-9069C0EDE18E}">
      <dgm:prSet/>
      <dgm:spPr/>
      <dgm:t>
        <a:bodyPr/>
        <a:lstStyle/>
        <a:p>
          <a:endParaRPr lang="en-IN"/>
        </a:p>
      </dgm:t>
    </dgm:pt>
    <dgm:pt modelId="{82E2E680-CAC1-4A93-A642-36437C58CD33}" type="pres">
      <dgm:prSet presAssocID="{FC6DE88A-A0F5-469F-8283-1BD9320AEE42}" presName="linearFlow" presStyleCnt="0">
        <dgm:presLayoutVars>
          <dgm:dir/>
          <dgm:resizeHandles val="exact"/>
        </dgm:presLayoutVars>
      </dgm:prSet>
      <dgm:spPr/>
      <dgm:t>
        <a:bodyPr/>
        <a:lstStyle/>
        <a:p>
          <a:endParaRPr lang="en-IN"/>
        </a:p>
      </dgm:t>
    </dgm:pt>
    <dgm:pt modelId="{E7D002D5-1939-42C4-9508-C2346656AF8D}" type="pres">
      <dgm:prSet presAssocID="{A188BB1E-8DC2-41C3-B003-2A65451E6A05}" presName="composite" presStyleCnt="0"/>
      <dgm:spPr/>
      <dgm:t>
        <a:bodyPr/>
        <a:lstStyle/>
        <a:p>
          <a:endParaRPr lang="en-IN"/>
        </a:p>
      </dgm:t>
    </dgm:pt>
    <dgm:pt modelId="{25B17B4F-4646-4389-BB27-7A171985EEBB}" type="pres">
      <dgm:prSet presAssocID="{A188BB1E-8DC2-41C3-B003-2A65451E6A05}" presName="imgShp" presStyleLbl="fgImgPlace1" presStyleIdx="0" presStyleCnt="1" custScaleX="45052" custScaleY="46556"/>
      <dgm:spPr>
        <a:prstGeom prst="dodecagon">
          <a:avLst/>
        </a:prstGeom>
      </dgm:spPr>
      <dgm:t>
        <a:bodyPr/>
        <a:lstStyle/>
        <a:p>
          <a:endParaRPr lang="en-IN"/>
        </a:p>
      </dgm:t>
    </dgm:pt>
    <dgm:pt modelId="{2F37BB08-1A6B-4189-A240-08D4F66560BA}" type="pres">
      <dgm:prSet presAssocID="{A188BB1E-8DC2-41C3-B003-2A65451E6A05}" presName="txShp" presStyleLbl="node1" presStyleIdx="0" presStyleCnt="1" custScaleY="46556">
        <dgm:presLayoutVars>
          <dgm:bulletEnabled val="1"/>
        </dgm:presLayoutVars>
      </dgm:prSet>
      <dgm:spPr/>
      <dgm:t>
        <a:bodyPr/>
        <a:lstStyle/>
        <a:p>
          <a:endParaRPr lang="en-IN"/>
        </a:p>
      </dgm:t>
    </dgm:pt>
  </dgm:ptLst>
  <dgm:cxnLst>
    <dgm:cxn modelId="{A036DB2A-D40F-412A-A430-B413209AECCF}" type="presOf" srcId="{A188BB1E-8DC2-41C3-B003-2A65451E6A05}" destId="{2F37BB08-1A6B-4189-A240-08D4F66560BA}" srcOrd="0" destOrd="0" presId="urn:microsoft.com/office/officeart/2005/8/layout/vList3"/>
    <dgm:cxn modelId="{4F8BCD20-7488-469D-9EAC-9069C0EDE18E}" srcId="{FC6DE88A-A0F5-469F-8283-1BD9320AEE42}" destId="{A188BB1E-8DC2-41C3-B003-2A65451E6A05}" srcOrd="0" destOrd="0" parTransId="{EDA30391-B2A7-4C0B-BBDE-B93ADCBB0FC6}" sibTransId="{E335F7AA-86B7-4BA5-85D2-23E7DB45EE0E}"/>
    <dgm:cxn modelId="{92184A60-BB3E-445D-9735-9C77AD70E7F2}" type="presOf" srcId="{FC6DE88A-A0F5-469F-8283-1BD9320AEE42}" destId="{82E2E680-CAC1-4A93-A642-36437C58CD33}" srcOrd="0" destOrd="0" presId="urn:microsoft.com/office/officeart/2005/8/layout/vList3"/>
    <dgm:cxn modelId="{28FDA848-D825-49A2-A4DF-1C435404ED8D}" type="presParOf" srcId="{82E2E680-CAC1-4A93-A642-36437C58CD33}" destId="{E7D002D5-1939-42C4-9508-C2346656AF8D}" srcOrd="0" destOrd="0" presId="urn:microsoft.com/office/officeart/2005/8/layout/vList3"/>
    <dgm:cxn modelId="{2C984B44-2A53-4C68-BCE8-66910BFF47A5}" type="presParOf" srcId="{E7D002D5-1939-42C4-9508-C2346656AF8D}" destId="{25B17B4F-4646-4389-BB27-7A171985EEBB}" srcOrd="0" destOrd="0" presId="urn:microsoft.com/office/officeart/2005/8/layout/vList3"/>
    <dgm:cxn modelId="{CAA85297-3E83-4D39-9ADD-17B8FB03497F}" type="presParOf" srcId="{E7D002D5-1939-42C4-9508-C2346656AF8D}" destId="{2F37BB08-1A6B-4189-A240-08D4F66560BA}"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DFBDA1C-8375-4563-AC6F-8AA7386FC4BA}">
      <dsp:nvSpPr>
        <dsp:cNvPr id="0" name=""/>
        <dsp:cNvSpPr/>
      </dsp:nvSpPr>
      <dsp:spPr>
        <a:xfrm>
          <a:off x="1071566" y="285756"/>
          <a:ext cx="2846399" cy="2846399"/>
        </a:xfrm>
        <a:prstGeom prst="gear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PYTHON CHARACTER SET</a:t>
          </a:r>
          <a:endParaRPr lang="en-IN" sz="2500" b="1" kern="1200" dirty="0">
            <a:effectLst>
              <a:outerShdw blurRad="38100" dist="38100" dir="2700000" algn="tl">
                <a:srgbClr val="000000">
                  <a:alpha val="43137"/>
                </a:srgbClr>
              </a:outerShdw>
            </a:effectLst>
          </a:endParaRPr>
        </a:p>
      </dsp:txBody>
      <dsp:txXfrm>
        <a:off x="1071566" y="285756"/>
        <a:ext cx="2846399" cy="2846399"/>
      </dsp:txXfrm>
    </dsp:sp>
    <dsp:sp modelId="{94F31101-352B-4E5A-8E9C-B6F3C48D966B}">
      <dsp:nvSpPr>
        <dsp:cNvPr id="0" name=""/>
        <dsp:cNvSpPr/>
      </dsp:nvSpPr>
      <dsp:spPr>
        <a:xfrm>
          <a:off x="0" y="3111316"/>
          <a:ext cx="6095991" cy="2063955"/>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t" anchorCtr="0">
          <a:noAutofit/>
        </a:bodyPr>
        <a:lstStyle/>
        <a:p>
          <a:pPr marL="171450" lvl="1" indent="-171450" algn="l" defTabSz="800100" rtl="0">
            <a:lnSpc>
              <a:spcPct val="90000"/>
            </a:lnSpc>
            <a:spcBef>
              <a:spcPct val="0"/>
            </a:spcBef>
            <a:spcAft>
              <a:spcPct val="15000"/>
            </a:spcAft>
            <a:buChar char="••"/>
          </a:pPr>
          <a:r>
            <a:rPr kumimoji="0" lang="en-US"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Letters:-  A-Z, a-z</a:t>
          </a:r>
          <a:endParaRPr lang="en-IN" sz="1800" kern="1200" dirty="0">
            <a:solidFill>
              <a:schemeClr val="tx1"/>
            </a:solidFill>
          </a:endParaRPr>
        </a:p>
        <a:p>
          <a:pPr marL="171450" lvl="1" indent="-171450" algn="l" defTabSz="800100" rtl="0">
            <a:lnSpc>
              <a:spcPct val="90000"/>
            </a:lnSpc>
            <a:spcBef>
              <a:spcPct val="0"/>
            </a:spcBef>
            <a:spcAft>
              <a:spcPct val="15000"/>
            </a:spcAft>
            <a:buChar char="••"/>
          </a:pPr>
          <a:r>
            <a:rPr kumimoji="0" lang="en-US"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Digits:-  0 to 9</a:t>
          </a:r>
          <a:endParaRPr lang="en-IN" sz="1800" kern="1200" dirty="0">
            <a:solidFill>
              <a:schemeClr val="tx1"/>
            </a:solidFill>
          </a:endParaRPr>
        </a:p>
        <a:p>
          <a:pPr marL="171450" lvl="1" indent="-171450" algn="l" defTabSz="800100" rtl="0">
            <a:lnSpc>
              <a:spcPct val="90000"/>
            </a:lnSpc>
            <a:spcBef>
              <a:spcPct val="0"/>
            </a:spcBef>
            <a:spcAft>
              <a:spcPct val="15000"/>
            </a:spcAft>
            <a:buChar char="••"/>
          </a:pPr>
          <a:r>
            <a:rPr kumimoji="0" lang="en-US"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Special Symbols:-   space + - / (  )  [  ] =  ! =  &lt; &gt; , ‘ “ $ # ; : ? &amp; </a:t>
          </a:r>
        </a:p>
        <a:p>
          <a:pPr marL="171450" lvl="1" indent="-171450" algn="l" defTabSz="800100" rtl="0">
            <a:lnSpc>
              <a:spcPct val="90000"/>
            </a:lnSpc>
            <a:spcBef>
              <a:spcPct val="0"/>
            </a:spcBef>
            <a:spcAft>
              <a:spcPct val="15000"/>
            </a:spcAft>
            <a:buChar char="••"/>
          </a:pPr>
          <a:r>
            <a:rPr kumimoji="0" lang="en-US"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White Spaces:-  Blank Space , Horizontal Tab, Vertical tab, Carriage Return.</a:t>
          </a:r>
        </a:p>
        <a:p>
          <a:pPr marL="171450" lvl="1" indent="-171450" algn="l" defTabSz="800100" rtl="0">
            <a:lnSpc>
              <a:spcPct val="90000"/>
            </a:lnSpc>
            <a:spcBef>
              <a:spcPct val="0"/>
            </a:spcBef>
            <a:spcAft>
              <a:spcPct val="15000"/>
            </a:spcAft>
            <a:buChar char="••"/>
          </a:pPr>
          <a:r>
            <a:rPr kumimoji="0" lang="en-US" sz="1800" b="1"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Other Characters:- Python can process all 256 ASCII and Unicode Characters.</a:t>
          </a:r>
        </a:p>
      </dsp:txBody>
      <dsp:txXfrm>
        <a:off x="0" y="3111316"/>
        <a:ext cx="6095991" cy="2063955"/>
      </dsp:txXfrm>
    </dsp:sp>
    <dsp:sp modelId="{C5BF6A81-1A01-4155-A38D-020EFD319185}">
      <dsp:nvSpPr>
        <dsp:cNvPr id="0" name=""/>
        <dsp:cNvSpPr/>
      </dsp:nvSpPr>
      <dsp:spPr>
        <a:xfrm>
          <a:off x="2262186" y="992758"/>
          <a:ext cx="3501071" cy="3007770"/>
        </a:xfrm>
        <a:prstGeom prst="circularArrow">
          <a:avLst>
            <a:gd name="adj1" fmla="val 4878"/>
            <a:gd name="adj2" fmla="val 312630"/>
            <a:gd name="adj3" fmla="val 3209797"/>
            <a:gd name="adj4" fmla="val 15132352"/>
            <a:gd name="adj5" fmla="val 5691"/>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ASCII Bell</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solidFill>
          <a:schemeClr val="accent3">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ASCII Backspace</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2">
                <a:tint val="50000"/>
                <a:hueOff val="0"/>
                <a:satOff val="0"/>
                <a:lumOff val="0"/>
                <a:alphaOff val="0"/>
                <a:shade val="51000"/>
                <a:satMod val="130000"/>
              </a:schemeClr>
            </a:gs>
            <a:gs pos="80000">
              <a:schemeClr val="accent2">
                <a:tint val="50000"/>
                <a:hueOff val="0"/>
                <a:satOff val="0"/>
                <a:lumOff val="0"/>
                <a:alphaOff val="0"/>
                <a:shade val="93000"/>
                <a:satMod val="130000"/>
              </a:schemeClr>
            </a:gs>
            <a:gs pos="100000">
              <a:schemeClr val="accent2">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6">
                <a:alpha val="90000"/>
                <a:hueOff val="0"/>
                <a:satOff val="0"/>
                <a:lumOff val="0"/>
                <a:alphaOff val="0"/>
                <a:shade val="51000"/>
                <a:satMod val="130000"/>
              </a:schemeClr>
            </a:gs>
            <a:gs pos="80000">
              <a:schemeClr val="accent6">
                <a:alpha val="90000"/>
                <a:hueOff val="0"/>
                <a:satOff val="0"/>
                <a:lumOff val="0"/>
                <a:alphaOff val="0"/>
                <a:shade val="93000"/>
                <a:satMod val="130000"/>
              </a:schemeClr>
            </a:gs>
            <a:gs pos="100000">
              <a:schemeClr val="accent6">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ASCII Form Feed</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6">
                <a:tint val="50000"/>
                <a:alpha val="90000"/>
                <a:hueOff val="0"/>
                <a:satOff val="0"/>
                <a:lumOff val="0"/>
                <a:alphaOff val="0"/>
                <a:shade val="51000"/>
                <a:satMod val="130000"/>
              </a:schemeClr>
            </a:gs>
            <a:gs pos="80000">
              <a:schemeClr val="accent6">
                <a:tint val="50000"/>
                <a:alpha val="90000"/>
                <a:hueOff val="0"/>
                <a:satOff val="0"/>
                <a:lumOff val="0"/>
                <a:alphaOff val="0"/>
                <a:shade val="93000"/>
                <a:satMod val="130000"/>
              </a:schemeClr>
            </a:gs>
            <a:gs pos="100000">
              <a:schemeClr val="accent6">
                <a:tint val="50000"/>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5">
                <a:shade val="50000"/>
                <a:hueOff val="0"/>
                <a:satOff val="0"/>
                <a:lumOff val="0"/>
                <a:alphaOff val="0"/>
                <a:shade val="51000"/>
                <a:satMod val="130000"/>
              </a:schemeClr>
            </a:gs>
            <a:gs pos="80000">
              <a:schemeClr val="accent5">
                <a:shade val="50000"/>
                <a:hueOff val="0"/>
                <a:satOff val="0"/>
                <a:lumOff val="0"/>
                <a:alphaOff val="0"/>
                <a:shade val="93000"/>
                <a:satMod val="130000"/>
              </a:schemeClr>
            </a:gs>
            <a:gs pos="100000">
              <a:schemeClr val="accent5">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solidFill>
                <a:srgbClr val="FFFF00"/>
              </a:solidFill>
              <a:effectLst>
                <a:outerShdw blurRad="38100" dist="38100" dir="2700000" algn="tl">
                  <a:srgbClr val="000000">
                    <a:alpha val="43137"/>
                  </a:srgbClr>
                </a:outerShdw>
              </a:effectLst>
            </a:rPr>
            <a:t>New Line</a:t>
          </a:r>
          <a:endParaRPr lang="en-IN" sz="4300" b="1" kern="1200" dirty="0">
            <a:solidFill>
              <a:srgbClr val="FFFF00"/>
            </a:solidFill>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5">
                <a:tint val="50000"/>
                <a:hueOff val="0"/>
                <a:satOff val="0"/>
                <a:lumOff val="0"/>
                <a:alphaOff val="0"/>
                <a:shade val="51000"/>
                <a:satMod val="130000"/>
              </a:schemeClr>
            </a:gs>
            <a:gs pos="80000">
              <a:schemeClr val="accent5">
                <a:tint val="50000"/>
                <a:hueOff val="0"/>
                <a:satOff val="0"/>
                <a:lumOff val="0"/>
                <a:alphaOff val="0"/>
                <a:shade val="93000"/>
                <a:satMod val="130000"/>
              </a:schemeClr>
            </a:gs>
            <a:gs pos="100000">
              <a:schemeClr val="accent5">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Carriage Return</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3">
                <a:tint val="50000"/>
                <a:hueOff val="0"/>
                <a:satOff val="0"/>
                <a:lumOff val="0"/>
                <a:alphaOff val="0"/>
                <a:shade val="51000"/>
                <a:satMod val="130000"/>
              </a:schemeClr>
            </a:gs>
            <a:gs pos="80000">
              <a:schemeClr val="accent3">
                <a:tint val="50000"/>
                <a:hueOff val="0"/>
                <a:satOff val="0"/>
                <a:lumOff val="0"/>
                <a:alphaOff val="0"/>
                <a:shade val="93000"/>
                <a:satMod val="130000"/>
              </a:schemeClr>
            </a:gs>
            <a:gs pos="100000">
              <a:schemeClr val="accent3">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Horizontal Tab</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2">
                <a:tint val="50000"/>
                <a:hueOff val="0"/>
                <a:satOff val="0"/>
                <a:lumOff val="0"/>
                <a:alphaOff val="0"/>
                <a:shade val="51000"/>
                <a:satMod val="130000"/>
              </a:schemeClr>
            </a:gs>
            <a:gs pos="80000">
              <a:schemeClr val="accent2">
                <a:tint val="50000"/>
                <a:hueOff val="0"/>
                <a:satOff val="0"/>
                <a:lumOff val="0"/>
                <a:alphaOff val="0"/>
                <a:shade val="93000"/>
                <a:satMod val="130000"/>
              </a:schemeClr>
            </a:gs>
            <a:gs pos="100000">
              <a:schemeClr val="accent2">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solidFill>
                <a:srgbClr val="FFFF00"/>
              </a:solidFill>
              <a:effectLst>
                <a:outerShdw blurRad="38100" dist="38100" dir="2700000" algn="tl">
                  <a:srgbClr val="000000">
                    <a:alpha val="43137"/>
                  </a:srgbClr>
                </a:outerShdw>
              </a:effectLst>
            </a:rPr>
            <a:t>Vertical Tab</a:t>
          </a:r>
          <a:endParaRPr lang="en-IN" sz="4300" b="1" kern="1200" dirty="0">
            <a:solidFill>
              <a:srgbClr val="FFFF00"/>
            </a:solidFill>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1">
                <a:tint val="50000"/>
                <a:hueOff val="0"/>
                <a:satOff val="0"/>
                <a:lumOff val="0"/>
                <a:alphaOff val="0"/>
                <a:shade val="51000"/>
                <a:satMod val="130000"/>
              </a:schemeClr>
            </a:gs>
            <a:gs pos="80000">
              <a:schemeClr val="accent1">
                <a:tint val="50000"/>
                <a:hueOff val="0"/>
                <a:satOff val="0"/>
                <a:lumOff val="0"/>
                <a:alphaOff val="0"/>
                <a:shade val="93000"/>
                <a:satMod val="130000"/>
              </a:schemeClr>
            </a:gs>
            <a:gs pos="100000">
              <a:schemeClr val="accent1">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4">
                <a:shade val="50000"/>
                <a:hueOff val="0"/>
                <a:satOff val="0"/>
                <a:lumOff val="0"/>
                <a:alphaOff val="0"/>
                <a:shade val="51000"/>
                <a:satMod val="130000"/>
              </a:schemeClr>
            </a:gs>
            <a:gs pos="80000">
              <a:schemeClr val="accent4">
                <a:shade val="50000"/>
                <a:hueOff val="0"/>
                <a:satOff val="0"/>
                <a:lumOff val="0"/>
                <a:alphaOff val="0"/>
                <a:shade val="93000"/>
                <a:satMod val="130000"/>
              </a:schemeClr>
            </a:gs>
            <a:gs pos="100000">
              <a:schemeClr val="accent4">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16 bit Hex Val</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4">
                <a:tint val="50000"/>
                <a:hueOff val="0"/>
                <a:satOff val="0"/>
                <a:lumOff val="0"/>
                <a:alphaOff val="0"/>
                <a:shade val="51000"/>
                <a:satMod val="130000"/>
              </a:schemeClr>
            </a:gs>
            <a:gs pos="80000">
              <a:schemeClr val="accent4">
                <a:tint val="50000"/>
                <a:hueOff val="0"/>
                <a:satOff val="0"/>
                <a:lumOff val="0"/>
                <a:alphaOff val="0"/>
                <a:shade val="93000"/>
                <a:satMod val="130000"/>
              </a:schemeClr>
            </a:gs>
            <a:gs pos="100000">
              <a:schemeClr val="accent4">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6">
                <a:shade val="50000"/>
                <a:hueOff val="0"/>
                <a:satOff val="0"/>
                <a:lumOff val="0"/>
                <a:alphaOff val="0"/>
                <a:shade val="51000"/>
                <a:satMod val="130000"/>
              </a:schemeClr>
            </a:gs>
            <a:gs pos="80000">
              <a:schemeClr val="accent6">
                <a:shade val="50000"/>
                <a:hueOff val="0"/>
                <a:satOff val="0"/>
                <a:lumOff val="0"/>
                <a:alphaOff val="0"/>
                <a:shade val="93000"/>
                <a:satMod val="130000"/>
              </a:schemeClr>
            </a:gs>
            <a:gs pos="100000">
              <a:schemeClr val="accent6">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Octal Value</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gradFill rotWithShape="0">
          <a:gsLst>
            <a:gs pos="0">
              <a:schemeClr val="accent6">
                <a:tint val="50000"/>
                <a:hueOff val="0"/>
                <a:satOff val="0"/>
                <a:lumOff val="0"/>
                <a:alphaOff val="0"/>
                <a:shade val="51000"/>
                <a:satMod val="130000"/>
              </a:schemeClr>
            </a:gs>
            <a:gs pos="80000">
              <a:schemeClr val="accent6">
                <a:tint val="50000"/>
                <a:hueOff val="0"/>
                <a:satOff val="0"/>
                <a:lumOff val="0"/>
                <a:alphaOff val="0"/>
                <a:shade val="93000"/>
                <a:satMod val="130000"/>
              </a:schemeClr>
            </a:gs>
            <a:gs pos="100000">
              <a:schemeClr val="accent6">
                <a:tint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9B12DF-8D47-409D-A8CE-2BDFB44DFB34}">
      <dsp:nvSpPr>
        <dsp:cNvPr id="0" name=""/>
        <dsp:cNvSpPr/>
      </dsp:nvSpPr>
      <dsp:spPr>
        <a:xfrm>
          <a:off x="2442426" y="2164625"/>
          <a:ext cx="1544567" cy="154456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TOKENS</a:t>
          </a:r>
          <a:endParaRPr lang="en-IN" sz="2400" b="1" kern="1200" dirty="0">
            <a:effectLst>
              <a:outerShdw blurRad="38100" dist="38100" dir="2700000" algn="tl">
                <a:srgbClr val="000000">
                  <a:alpha val="43137"/>
                </a:srgbClr>
              </a:outerShdw>
            </a:effectLst>
          </a:endParaRPr>
        </a:p>
      </dsp:txBody>
      <dsp:txXfrm>
        <a:off x="2442426" y="2164625"/>
        <a:ext cx="1544567" cy="1544567"/>
      </dsp:txXfrm>
    </dsp:sp>
    <dsp:sp modelId="{CDC49192-93F2-4D1B-8299-665EB0542615}">
      <dsp:nvSpPr>
        <dsp:cNvPr id="0" name=""/>
        <dsp:cNvSpPr/>
      </dsp:nvSpPr>
      <dsp:spPr>
        <a:xfrm rot="16200000">
          <a:off x="3051243" y="1602873"/>
          <a:ext cx="326933" cy="525153"/>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6200000">
        <a:off x="3051243" y="1602873"/>
        <a:ext cx="326933" cy="525153"/>
      </dsp:txXfrm>
    </dsp:sp>
    <dsp:sp modelId="{97DB5926-FB42-445A-B59B-F9B2380E0E69}">
      <dsp:nvSpPr>
        <dsp:cNvPr id="0" name=""/>
        <dsp:cNvSpPr/>
      </dsp:nvSpPr>
      <dsp:spPr>
        <a:xfrm>
          <a:off x="2442426" y="3201"/>
          <a:ext cx="1544567" cy="1544567"/>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1. Key Words </a:t>
          </a:r>
          <a:endParaRPr lang="en-IN" sz="1800" kern="1200" dirty="0">
            <a:solidFill>
              <a:srgbClr val="002060"/>
            </a:solidFill>
          </a:endParaRPr>
        </a:p>
      </dsp:txBody>
      <dsp:txXfrm>
        <a:off x="2442426" y="3201"/>
        <a:ext cx="1544567" cy="1544567"/>
      </dsp:txXfrm>
    </dsp:sp>
    <dsp:sp modelId="{EFBFE303-08AE-4A0E-8FAD-290CA6A7AA5E}">
      <dsp:nvSpPr>
        <dsp:cNvPr id="0" name=""/>
        <dsp:cNvSpPr/>
      </dsp:nvSpPr>
      <dsp:spPr>
        <a:xfrm rot="20520000">
          <a:off x="4070261" y="2343234"/>
          <a:ext cx="326933" cy="525153"/>
        </a:xfrm>
        <a:prstGeom prst="rightArrow">
          <a:avLst>
            <a:gd name="adj1" fmla="val 60000"/>
            <a:gd name="adj2" fmla="val 5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20520000">
        <a:off x="4070261" y="2343234"/>
        <a:ext cx="326933" cy="525153"/>
      </dsp:txXfrm>
    </dsp:sp>
    <dsp:sp modelId="{80DBEF0E-9024-4C23-8EA9-B3E0FCAE9BA8}">
      <dsp:nvSpPr>
        <dsp:cNvPr id="0" name=""/>
        <dsp:cNvSpPr/>
      </dsp:nvSpPr>
      <dsp:spPr>
        <a:xfrm>
          <a:off x="4498062" y="1496709"/>
          <a:ext cx="1544567" cy="1544567"/>
        </a:xfrm>
        <a:prstGeom prst="ellipse">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0" lang="en-US" sz="1600" b="1" i="0" u="none" strike="noStrike" kern="1200"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2. Identifiers</a:t>
          </a:r>
          <a:endParaRPr lang="en-IN" sz="1600" kern="1200" dirty="0">
            <a:solidFill>
              <a:srgbClr val="002060"/>
            </a:solidFill>
          </a:endParaRPr>
        </a:p>
      </dsp:txBody>
      <dsp:txXfrm>
        <a:off x="4498062" y="1496709"/>
        <a:ext cx="1544567" cy="1544567"/>
      </dsp:txXfrm>
    </dsp:sp>
    <dsp:sp modelId="{3A44A0DD-CF29-4652-B09B-A7FC5D802968}">
      <dsp:nvSpPr>
        <dsp:cNvPr id="0" name=""/>
        <dsp:cNvSpPr/>
      </dsp:nvSpPr>
      <dsp:spPr>
        <a:xfrm rot="3240000">
          <a:off x="3681030" y="3541161"/>
          <a:ext cx="326933" cy="525153"/>
        </a:xfrm>
        <a:prstGeom prst="rightArrow">
          <a:avLst>
            <a:gd name="adj1" fmla="val 60000"/>
            <a:gd name="adj2" fmla="val 50000"/>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3240000">
        <a:off x="3681030" y="3541161"/>
        <a:ext cx="326933" cy="525153"/>
      </dsp:txXfrm>
    </dsp:sp>
    <dsp:sp modelId="{80B6701A-D621-4012-AE9F-69827BDD5876}">
      <dsp:nvSpPr>
        <dsp:cNvPr id="0" name=""/>
        <dsp:cNvSpPr/>
      </dsp:nvSpPr>
      <dsp:spPr>
        <a:xfrm>
          <a:off x="3712879" y="3913254"/>
          <a:ext cx="1544567" cy="1544567"/>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3. Literals</a:t>
          </a:r>
        </a:p>
      </dsp:txBody>
      <dsp:txXfrm>
        <a:off x="3712879" y="3913254"/>
        <a:ext cx="1544567" cy="1544567"/>
      </dsp:txXfrm>
    </dsp:sp>
    <dsp:sp modelId="{C50D3384-B083-4067-A6DF-2BD87E9965EA}">
      <dsp:nvSpPr>
        <dsp:cNvPr id="0" name=""/>
        <dsp:cNvSpPr/>
      </dsp:nvSpPr>
      <dsp:spPr>
        <a:xfrm rot="7560000">
          <a:off x="2421455" y="3541161"/>
          <a:ext cx="326933" cy="525153"/>
        </a:xfrm>
        <a:prstGeom prst="rightArrow">
          <a:avLst>
            <a:gd name="adj1" fmla="val 60000"/>
            <a:gd name="adj2" fmla="val 50000"/>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7560000">
        <a:off x="2421455" y="3541161"/>
        <a:ext cx="326933" cy="525153"/>
      </dsp:txXfrm>
    </dsp:sp>
    <dsp:sp modelId="{9A293E60-F616-4624-87CD-039F1B058D9D}">
      <dsp:nvSpPr>
        <dsp:cNvPr id="0" name=""/>
        <dsp:cNvSpPr/>
      </dsp:nvSpPr>
      <dsp:spPr>
        <a:xfrm>
          <a:off x="1171972" y="3913254"/>
          <a:ext cx="1544567" cy="1544567"/>
        </a:xfrm>
        <a:prstGeom prst="ellipse">
          <a:avLst/>
        </a:prstGeom>
        <a:gradFill rotWithShape="0">
          <a:gsLst>
            <a:gs pos="0">
              <a:schemeClr val="accent5">
                <a:hueOff val="-7450407"/>
                <a:satOff val="29858"/>
                <a:lumOff val="6471"/>
                <a:alphaOff val="0"/>
                <a:shade val="51000"/>
                <a:satMod val="130000"/>
              </a:schemeClr>
            </a:gs>
            <a:gs pos="80000">
              <a:schemeClr val="accent5">
                <a:hueOff val="-7450407"/>
                <a:satOff val="29858"/>
                <a:lumOff val="6471"/>
                <a:alphaOff val="0"/>
                <a:shade val="93000"/>
                <a:satMod val="130000"/>
              </a:schemeClr>
            </a:gs>
            <a:gs pos="100000">
              <a:schemeClr val="accent5">
                <a:hueOff val="-7450407"/>
                <a:satOff val="29858"/>
                <a:lumOff val="64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0" lang="en-US" sz="1600" b="1" i="0" u="none" strike="noStrike" kern="1200"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4. Operators.</a:t>
          </a:r>
        </a:p>
      </dsp:txBody>
      <dsp:txXfrm>
        <a:off x="1171972" y="3913254"/>
        <a:ext cx="1544567" cy="1544567"/>
      </dsp:txXfrm>
    </dsp:sp>
    <dsp:sp modelId="{A9BDE436-245F-493C-8726-8A9CF0195685}">
      <dsp:nvSpPr>
        <dsp:cNvPr id="0" name=""/>
        <dsp:cNvSpPr/>
      </dsp:nvSpPr>
      <dsp:spPr>
        <a:xfrm rot="11880000">
          <a:off x="2032224" y="2343234"/>
          <a:ext cx="326933" cy="525153"/>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1880000">
        <a:off x="2032224" y="2343234"/>
        <a:ext cx="326933" cy="525153"/>
      </dsp:txXfrm>
    </dsp:sp>
    <dsp:sp modelId="{B0BB8879-7161-4AAC-B9EA-43F8138E75ED}">
      <dsp:nvSpPr>
        <dsp:cNvPr id="0" name=""/>
        <dsp:cNvSpPr/>
      </dsp:nvSpPr>
      <dsp:spPr>
        <a:xfrm>
          <a:off x="386789" y="1496709"/>
          <a:ext cx="1544567" cy="1544567"/>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kumimoji="0" lang="en-US" sz="1600" b="1" i="0" u="none" strike="noStrike" kern="1200" cap="none" spc="0" normalizeH="0" baseline="0" noProof="0" dirty="0" smtClean="0">
              <a:ln/>
              <a:solidFill>
                <a:srgbClr val="002060"/>
              </a:solidFill>
              <a:effectLst>
                <a:outerShdw blurRad="38100" dist="38100" dir="2700000" algn="tl">
                  <a:srgbClr val="000000">
                    <a:alpha val="43137"/>
                  </a:srgbClr>
                </a:outerShdw>
              </a:effectLst>
              <a:uLnTx/>
              <a:uFillTx/>
              <a:latin typeface="+mn-lt"/>
              <a:ea typeface="+mn-ea"/>
              <a:cs typeface="+mn-cs"/>
            </a:rPr>
            <a:t>5. Punctuators</a:t>
          </a:r>
        </a:p>
      </dsp:txBody>
      <dsp:txXfrm>
        <a:off x="386789" y="1496709"/>
        <a:ext cx="1544567" cy="154456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602009" y="1263"/>
          <a:ext cx="5178183" cy="1190919"/>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71450" rIns="320040" bIns="171450" numCol="1" spcCol="1270" anchor="ctr" anchorCtr="0">
          <a:noAutofit/>
        </a:bodyPr>
        <a:lstStyle/>
        <a:p>
          <a:pPr lvl="0" algn="ctr" defTabSz="2000250">
            <a:lnSpc>
              <a:spcPct val="90000"/>
            </a:lnSpc>
            <a:spcBef>
              <a:spcPct val="0"/>
            </a:spcBef>
            <a:spcAft>
              <a:spcPct val="35000"/>
            </a:spcAft>
          </a:pPr>
          <a:r>
            <a:rPr lang="en-US" sz="4500" kern="1200" dirty="0" smtClean="0"/>
            <a:t>Back Slash</a:t>
          </a:r>
          <a:endParaRPr lang="en-IN" sz="4500" kern="1200" dirty="0"/>
        </a:p>
      </dsp:txBody>
      <dsp:txXfrm rot="10800000">
        <a:off x="1602009" y="1263"/>
        <a:ext cx="5178183" cy="1190919"/>
      </dsp:txXfrm>
    </dsp:sp>
    <dsp:sp modelId="{25B17B4F-4646-4389-BB27-7A171985EEBB}">
      <dsp:nvSpPr>
        <dsp:cNvPr id="0" name=""/>
        <dsp:cNvSpPr/>
      </dsp:nvSpPr>
      <dsp:spPr>
        <a:xfrm>
          <a:off x="1006549" y="1263"/>
          <a:ext cx="1190919" cy="1190919"/>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9AE7A45-AB1E-4904-BB0D-40F6B5916E23}">
      <dsp:nvSpPr>
        <dsp:cNvPr id="0" name=""/>
        <dsp:cNvSpPr/>
      </dsp:nvSpPr>
      <dsp:spPr>
        <a:xfrm rot="10800000">
          <a:off x="1602009" y="1547680"/>
          <a:ext cx="5178183" cy="1190919"/>
        </a:xfrm>
        <a:prstGeom prst="homePlat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71450" rIns="320040" bIns="171450" numCol="1" spcCol="1270" anchor="ctr" anchorCtr="0">
          <a:noAutofit/>
        </a:bodyPr>
        <a:lstStyle/>
        <a:p>
          <a:pPr lvl="0" algn="ctr" defTabSz="2000250">
            <a:lnSpc>
              <a:spcPct val="90000"/>
            </a:lnSpc>
            <a:spcBef>
              <a:spcPct val="0"/>
            </a:spcBef>
            <a:spcAft>
              <a:spcPct val="35000"/>
            </a:spcAft>
          </a:pPr>
          <a:r>
            <a:rPr lang="en-US" sz="4500" kern="1200" dirty="0" smtClean="0"/>
            <a:t>Single Quote (‘)</a:t>
          </a:r>
          <a:endParaRPr lang="en-IN" sz="4500" kern="1200" dirty="0"/>
        </a:p>
      </dsp:txBody>
      <dsp:txXfrm rot="10800000">
        <a:off x="1602009" y="1547680"/>
        <a:ext cx="5178183" cy="1190919"/>
      </dsp:txXfrm>
    </dsp:sp>
    <dsp:sp modelId="{17570C77-B0AF-4396-B82E-0F0793FDD946}">
      <dsp:nvSpPr>
        <dsp:cNvPr id="0" name=""/>
        <dsp:cNvSpPr/>
      </dsp:nvSpPr>
      <dsp:spPr>
        <a:xfrm>
          <a:off x="1006549" y="1547680"/>
          <a:ext cx="1190919" cy="1190919"/>
        </a:xfrm>
        <a:prstGeom prst="decagon">
          <a:avLst/>
        </a:prstGeom>
        <a:solidFill>
          <a:schemeClr val="accent5">
            <a:tint val="50000"/>
            <a:hueOff val="-5341183"/>
            <a:satOff val="23809"/>
            <a:lumOff val="210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F2D2BE9-251D-4FBD-8E4D-08FF8B4A093A}">
      <dsp:nvSpPr>
        <dsp:cNvPr id="0" name=""/>
        <dsp:cNvSpPr/>
      </dsp:nvSpPr>
      <dsp:spPr>
        <a:xfrm rot="10800000">
          <a:off x="1602009" y="3094097"/>
          <a:ext cx="5178183" cy="1190919"/>
        </a:xfrm>
        <a:prstGeom prst="homePlat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71450" rIns="320040" bIns="171450" numCol="1" spcCol="1270" anchor="ctr" anchorCtr="0">
          <a:noAutofit/>
        </a:bodyPr>
        <a:lstStyle/>
        <a:p>
          <a:pPr lvl="0" algn="ctr" defTabSz="2000250">
            <a:lnSpc>
              <a:spcPct val="90000"/>
            </a:lnSpc>
            <a:spcBef>
              <a:spcPct val="0"/>
            </a:spcBef>
            <a:spcAft>
              <a:spcPct val="35000"/>
            </a:spcAft>
          </a:pPr>
          <a:r>
            <a:rPr lang="en-US" sz="4500" kern="1200" dirty="0" smtClean="0"/>
            <a:t>Double Quote (“)</a:t>
          </a:r>
          <a:endParaRPr lang="en-IN" sz="4500" kern="1200" dirty="0"/>
        </a:p>
      </dsp:txBody>
      <dsp:txXfrm rot="10800000">
        <a:off x="1602009" y="3094097"/>
        <a:ext cx="5178183" cy="1190919"/>
      </dsp:txXfrm>
    </dsp:sp>
    <dsp:sp modelId="{E0376EC6-2A29-4F2F-93A6-A5B754B2C4B8}">
      <dsp:nvSpPr>
        <dsp:cNvPr id="0" name=""/>
        <dsp:cNvSpPr/>
      </dsp:nvSpPr>
      <dsp:spPr>
        <a:xfrm>
          <a:off x="1006549" y="3094097"/>
          <a:ext cx="1190919" cy="1190919"/>
        </a:xfrm>
        <a:prstGeom prst="decagon">
          <a:avLst/>
        </a:prstGeom>
        <a:solidFill>
          <a:schemeClr val="accent5">
            <a:tint val="50000"/>
            <a:hueOff val="-10682366"/>
            <a:satOff val="47617"/>
            <a:lumOff val="4207"/>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602009" y="1263"/>
          <a:ext cx="5178183" cy="1190919"/>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82880" rIns="341376" bIns="182880" numCol="1" spcCol="1270" anchor="ctr" anchorCtr="0">
          <a:noAutofit/>
        </a:bodyPr>
        <a:lstStyle/>
        <a:p>
          <a:pPr lvl="0" algn="ctr" defTabSz="2133600">
            <a:lnSpc>
              <a:spcPct val="90000"/>
            </a:lnSpc>
            <a:spcBef>
              <a:spcPct val="0"/>
            </a:spcBef>
            <a:spcAft>
              <a:spcPct val="35000"/>
            </a:spcAft>
          </a:pPr>
          <a:r>
            <a:rPr lang="en-US" sz="4800" kern="1200" dirty="0" smtClean="0"/>
            <a:t>ASCII Bell </a:t>
          </a:r>
          <a:endParaRPr lang="en-IN" sz="4800" kern="1200" dirty="0"/>
        </a:p>
      </dsp:txBody>
      <dsp:txXfrm rot="10800000">
        <a:off x="1602009" y="1263"/>
        <a:ext cx="5178183" cy="1190919"/>
      </dsp:txXfrm>
    </dsp:sp>
    <dsp:sp modelId="{25B17B4F-4646-4389-BB27-7A171985EEBB}">
      <dsp:nvSpPr>
        <dsp:cNvPr id="0" name=""/>
        <dsp:cNvSpPr/>
      </dsp:nvSpPr>
      <dsp:spPr>
        <a:xfrm>
          <a:off x="1006549" y="1263"/>
          <a:ext cx="1190919" cy="1190919"/>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9AE7A45-AB1E-4904-BB0D-40F6B5916E23}">
      <dsp:nvSpPr>
        <dsp:cNvPr id="0" name=""/>
        <dsp:cNvSpPr/>
      </dsp:nvSpPr>
      <dsp:spPr>
        <a:xfrm rot="10800000">
          <a:off x="1602009" y="1547680"/>
          <a:ext cx="5178183" cy="1190919"/>
        </a:xfrm>
        <a:prstGeom prst="homePlat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82880" rIns="341376" bIns="182880" numCol="1" spcCol="1270" anchor="ctr" anchorCtr="0">
          <a:noAutofit/>
        </a:bodyPr>
        <a:lstStyle/>
        <a:p>
          <a:pPr lvl="0" algn="ctr" defTabSz="2133600">
            <a:lnSpc>
              <a:spcPct val="90000"/>
            </a:lnSpc>
            <a:spcBef>
              <a:spcPct val="0"/>
            </a:spcBef>
            <a:spcAft>
              <a:spcPct val="35000"/>
            </a:spcAft>
          </a:pPr>
          <a:r>
            <a:rPr lang="en-US" sz="4800" kern="1200" dirty="0" smtClean="0"/>
            <a:t>ASCII Backspace</a:t>
          </a:r>
          <a:endParaRPr lang="en-IN" sz="4800" kern="1200" dirty="0"/>
        </a:p>
      </dsp:txBody>
      <dsp:txXfrm rot="10800000">
        <a:off x="1602009" y="1547680"/>
        <a:ext cx="5178183" cy="1190919"/>
      </dsp:txXfrm>
    </dsp:sp>
    <dsp:sp modelId="{17570C77-B0AF-4396-B82E-0F0793FDD946}">
      <dsp:nvSpPr>
        <dsp:cNvPr id="0" name=""/>
        <dsp:cNvSpPr/>
      </dsp:nvSpPr>
      <dsp:spPr>
        <a:xfrm>
          <a:off x="1006549" y="1547680"/>
          <a:ext cx="1190919" cy="1190919"/>
        </a:xfrm>
        <a:prstGeom prst="decagon">
          <a:avLst/>
        </a:prstGeom>
        <a:solidFill>
          <a:schemeClr val="accent5">
            <a:tint val="50000"/>
            <a:hueOff val="-5341183"/>
            <a:satOff val="23809"/>
            <a:lumOff val="210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F2D2BE9-251D-4FBD-8E4D-08FF8B4A093A}">
      <dsp:nvSpPr>
        <dsp:cNvPr id="0" name=""/>
        <dsp:cNvSpPr/>
      </dsp:nvSpPr>
      <dsp:spPr>
        <a:xfrm rot="10800000">
          <a:off x="1602009" y="3094097"/>
          <a:ext cx="5178183" cy="1190919"/>
        </a:xfrm>
        <a:prstGeom prst="homePlat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82880" rIns="341376" bIns="182880" numCol="1" spcCol="1270" anchor="ctr" anchorCtr="0">
          <a:noAutofit/>
        </a:bodyPr>
        <a:lstStyle/>
        <a:p>
          <a:pPr lvl="0" algn="ctr" defTabSz="2133600">
            <a:lnSpc>
              <a:spcPct val="90000"/>
            </a:lnSpc>
            <a:spcBef>
              <a:spcPct val="0"/>
            </a:spcBef>
            <a:spcAft>
              <a:spcPct val="35000"/>
            </a:spcAft>
          </a:pPr>
          <a:r>
            <a:rPr lang="en-US" sz="4800" kern="1200" dirty="0" smtClean="0"/>
            <a:t>ASCII </a:t>
          </a:r>
          <a:r>
            <a:rPr lang="en-US" sz="4800" kern="1200" dirty="0" err="1" smtClean="0"/>
            <a:t>Formfeed</a:t>
          </a:r>
          <a:endParaRPr lang="en-IN" sz="4800" kern="1200" dirty="0"/>
        </a:p>
      </dsp:txBody>
      <dsp:txXfrm rot="10800000">
        <a:off x="1602009" y="3094097"/>
        <a:ext cx="5178183" cy="1190919"/>
      </dsp:txXfrm>
    </dsp:sp>
    <dsp:sp modelId="{E0376EC6-2A29-4F2F-93A6-A5B754B2C4B8}">
      <dsp:nvSpPr>
        <dsp:cNvPr id="0" name=""/>
        <dsp:cNvSpPr/>
      </dsp:nvSpPr>
      <dsp:spPr>
        <a:xfrm>
          <a:off x="1006549" y="3094097"/>
          <a:ext cx="1190919" cy="1190919"/>
        </a:xfrm>
        <a:prstGeom prst="decagon">
          <a:avLst/>
        </a:prstGeom>
        <a:solidFill>
          <a:schemeClr val="accent5">
            <a:tint val="50000"/>
            <a:hueOff val="-10682366"/>
            <a:satOff val="47617"/>
            <a:lumOff val="4207"/>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602009" y="1263"/>
          <a:ext cx="5178183" cy="1190919"/>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90500" rIns="355600" bIns="190500" numCol="1" spcCol="1270" anchor="ctr" anchorCtr="0">
          <a:noAutofit/>
        </a:bodyPr>
        <a:lstStyle/>
        <a:p>
          <a:pPr lvl="0" algn="ctr" defTabSz="2222500">
            <a:lnSpc>
              <a:spcPct val="90000"/>
            </a:lnSpc>
            <a:spcBef>
              <a:spcPct val="0"/>
            </a:spcBef>
            <a:spcAft>
              <a:spcPct val="35000"/>
            </a:spcAft>
          </a:pPr>
          <a:r>
            <a:rPr lang="en-US" sz="5000" kern="1200" dirty="0" smtClean="0"/>
            <a:t>New Line </a:t>
          </a:r>
          <a:endParaRPr lang="en-IN" sz="5000" kern="1200" dirty="0"/>
        </a:p>
      </dsp:txBody>
      <dsp:txXfrm rot="10800000">
        <a:off x="1602009" y="1263"/>
        <a:ext cx="5178183" cy="1190919"/>
      </dsp:txXfrm>
    </dsp:sp>
    <dsp:sp modelId="{25B17B4F-4646-4389-BB27-7A171985EEBB}">
      <dsp:nvSpPr>
        <dsp:cNvPr id="0" name=""/>
        <dsp:cNvSpPr/>
      </dsp:nvSpPr>
      <dsp:spPr>
        <a:xfrm>
          <a:off x="1006549" y="1263"/>
          <a:ext cx="1190919" cy="1190919"/>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9AE7A45-AB1E-4904-BB0D-40F6B5916E23}">
      <dsp:nvSpPr>
        <dsp:cNvPr id="0" name=""/>
        <dsp:cNvSpPr/>
      </dsp:nvSpPr>
      <dsp:spPr>
        <a:xfrm rot="10800000">
          <a:off x="1602009" y="1547680"/>
          <a:ext cx="5178183" cy="1190919"/>
        </a:xfrm>
        <a:prstGeom prst="homePlat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90500" rIns="355600" bIns="190500" numCol="1" spcCol="1270" anchor="ctr" anchorCtr="0">
          <a:noAutofit/>
        </a:bodyPr>
        <a:lstStyle/>
        <a:p>
          <a:pPr lvl="0" algn="ctr" defTabSz="2222500">
            <a:lnSpc>
              <a:spcPct val="90000"/>
            </a:lnSpc>
            <a:spcBef>
              <a:spcPct val="0"/>
            </a:spcBef>
            <a:spcAft>
              <a:spcPct val="35000"/>
            </a:spcAft>
          </a:pPr>
          <a:r>
            <a:rPr lang="en-US" sz="5000" kern="1200" dirty="0" smtClean="0"/>
            <a:t>Carriage return</a:t>
          </a:r>
          <a:endParaRPr lang="en-IN" sz="5000" kern="1200" dirty="0"/>
        </a:p>
      </dsp:txBody>
      <dsp:txXfrm rot="10800000">
        <a:off x="1602009" y="1547680"/>
        <a:ext cx="5178183" cy="1190919"/>
      </dsp:txXfrm>
    </dsp:sp>
    <dsp:sp modelId="{17570C77-B0AF-4396-B82E-0F0793FDD946}">
      <dsp:nvSpPr>
        <dsp:cNvPr id="0" name=""/>
        <dsp:cNvSpPr/>
      </dsp:nvSpPr>
      <dsp:spPr>
        <a:xfrm>
          <a:off x="1006549" y="1547680"/>
          <a:ext cx="1190919" cy="1190919"/>
        </a:xfrm>
        <a:prstGeom prst="decagon">
          <a:avLst/>
        </a:prstGeom>
        <a:solidFill>
          <a:schemeClr val="accent5">
            <a:tint val="50000"/>
            <a:hueOff val="-5341183"/>
            <a:satOff val="23809"/>
            <a:lumOff val="210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F2D2BE9-251D-4FBD-8E4D-08FF8B4A093A}">
      <dsp:nvSpPr>
        <dsp:cNvPr id="0" name=""/>
        <dsp:cNvSpPr/>
      </dsp:nvSpPr>
      <dsp:spPr>
        <a:xfrm rot="10800000">
          <a:off x="1602009" y="3094097"/>
          <a:ext cx="5178183" cy="1190919"/>
        </a:xfrm>
        <a:prstGeom prst="homePlat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90500" rIns="355600" bIns="190500" numCol="1" spcCol="1270" anchor="ctr" anchorCtr="0">
          <a:noAutofit/>
        </a:bodyPr>
        <a:lstStyle/>
        <a:p>
          <a:pPr lvl="0" algn="ctr" defTabSz="2222500">
            <a:lnSpc>
              <a:spcPct val="90000"/>
            </a:lnSpc>
            <a:spcBef>
              <a:spcPct val="0"/>
            </a:spcBef>
            <a:spcAft>
              <a:spcPct val="35000"/>
            </a:spcAft>
          </a:pPr>
          <a:r>
            <a:rPr lang="en-US" sz="5000" kern="1200" dirty="0" smtClean="0"/>
            <a:t>Horizontal Tab</a:t>
          </a:r>
          <a:endParaRPr lang="en-IN" sz="5000" kern="1200" dirty="0"/>
        </a:p>
      </dsp:txBody>
      <dsp:txXfrm rot="10800000">
        <a:off x="1602009" y="3094097"/>
        <a:ext cx="5178183" cy="1190919"/>
      </dsp:txXfrm>
    </dsp:sp>
    <dsp:sp modelId="{E0376EC6-2A29-4F2F-93A6-A5B754B2C4B8}">
      <dsp:nvSpPr>
        <dsp:cNvPr id="0" name=""/>
        <dsp:cNvSpPr/>
      </dsp:nvSpPr>
      <dsp:spPr>
        <a:xfrm>
          <a:off x="1006549" y="3094097"/>
          <a:ext cx="1190919" cy="1190919"/>
        </a:xfrm>
        <a:prstGeom prst="decagon">
          <a:avLst/>
        </a:prstGeom>
        <a:solidFill>
          <a:schemeClr val="accent5">
            <a:tint val="50000"/>
            <a:hueOff val="-10682366"/>
            <a:satOff val="47617"/>
            <a:lumOff val="4207"/>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95345" y="1263"/>
          <a:ext cx="5178183" cy="1190919"/>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37160" rIns="256032" bIns="137160" numCol="1" spcCol="1270" anchor="ctr" anchorCtr="0">
          <a:noAutofit/>
        </a:bodyPr>
        <a:lstStyle/>
        <a:p>
          <a:pPr lvl="0" algn="ctr" defTabSz="1600200">
            <a:lnSpc>
              <a:spcPct val="90000"/>
            </a:lnSpc>
            <a:spcBef>
              <a:spcPct val="0"/>
            </a:spcBef>
            <a:spcAft>
              <a:spcPct val="35000"/>
            </a:spcAft>
          </a:pPr>
          <a:r>
            <a:rPr lang="en-US" sz="3600" b="1" kern="1200" dirty="0" smtClean="0">
              <a:effectLst>
                <a:outerShdw blurRad="38100" dist="38100" dir="2700000" algn="tl">
                  <a:srgbClr val="000000">
                    <a:alpha val="43137"/>
                  </a:srgbClr>
                </a:outerShdw>
              </a:effectLst>
            </a:rPr>
            <a:t>Vertical Tab</a:t>
          </a:r>
          <a:endParaRPr lang="en-IN" sz="3600" b="1" kern="1200" dirty="0">
            <a:effectLst>
              <a:outerShdw blurRad="38100" dist="38100" dir="2700000" algn="tl">
                <a:srgbClr val="000000">
                  <a:alpha val="43137"/>
                </a:srgbClr>
              </a:outerShdw>
            </a:effectLst>
          </a:endParaRPr>
        </a:p>
      </dsp:txBody>
      <dsp:txXfrm rot="10800000">
        <a:off x="1595345" y="1263"/>
        <a:ext cx="5178183" cy="1190919"/>
      </dsp:txXfrm>
    </dsp:sp>
    <dsp:sp modelId="{25B17B4F-4646-4389-BB27-7A171985EEBB}">
      <dsp:nvSpPr>
        <dsp:cNvPr id="0" name=""/>
        <dsp:cNvSpPr/>
      </dsp:nvSpPr>
      <dsp:spPr>
        <a:xfrm>
          <a:off x="1013212" y="1263"/>
          <a:ext cx="1164266" cy="1190919"/>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9AE7A45-AB1E-4904-BB0D-40F6B5916E23}">
      <dsp:nvSpPr>
        <dsp:cNvPr id="0" name=""/>
        <dsp:cNvSpPr/>
      </dsp:nvSpPr>
      <dsp:spPr>
        <a:xfrm rot="10800000">
          <a:off x="1602009" y="1547680"/>
          <a:ext cx="5178183" cy="1190919"/>
        </a:xfrm>
        <a:prstGeom prst="homePlat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137160" rIns="256032" bIns="137160" numCol="1" spcCol="1270" anchor="ctr" anchorCtr="0">
          <a:noAutofit/>
        </a:bodyPr>
        <a:lstStyle/>
        <a:p>
          <a:pPr lvl="0" algn="ctr" defTabSz="1600200">
            <a:lnSpc>
              <a:spcPct val="90000"/>
            </a:lnSpc>
            <a:spcBef>
              <a:spcPct val="0"/>
            </a:spcBef>
            <a:spcAft>
              <a:spcPct val="35000"/>
            </a:spcAft>
          </a:pPr>
          <a:r>
            <a:rPr lang="en-US" sz="3600" b="1" kern="1200" dirty="0" smtClean="0">
              <a:effectLst>
                <a:outerShdw blurRad="38100" dist="38100" dir="2700000" algn="tl">
                  <a:srgbClr val="000000">
                    <a:alpha val="43137"/>
                  </a:srgbClr>
                </a:outerShdw>
              </a:effectLst>
            </a:rPr>
            <a:t>16 bit hex  value </a:t>
          </a:r>
          <a:endParaRPr lang="en-IN" sz="3600" kern="1200" dirty="0"/>
        </a:p>
      </dsp:txBody>
      <dsp:txXfrm rot="10800000">
        <a:off x="1602009" y="1547680"/>
        <a:ext cx="5178183" cy="1190919"/>
      </dsp:txXfrm>
    </dsp:sp>
    <dsp:sp modelId="{17570C77-B0AF-4396-B82E-0F0793FDD946}">
      <dsp:nvSpPr>
        <dsp:cNvPr id="0" name=""/>
        <dsp:cNvSpPr/>
      </dsp:nvSpPr>
      <dsp:spPr>
        <a:xfrm>
          <a:off x="1006549" y="1547680"/>
          <a:ext cx="1190919" cy="1190919"/>
        </a:xfrm>
        <a:prstGeom prst="decagon">
          <a:avLst/>
        </a:prstGeom>
        <a:solidFill>
          <a:schemeClr val="accent5">
            <a:tint val="50000"/>
            <a:hueOff val="-5341183"/>
            <a:satOff val="23809"/>
            <a:lumOff val="210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F2D2BE9-251D-4FBD-8E4D-08FF8B4A093A}">
      <dsp:nvSpPr>
        <dsp:cNvPr id="0" name=""/>
        <dsp:cNvSpPr/>
      </dsp:nvSpPr>
      <dsp:spPr>
        <a:xfrm rot="10800000">
          <a:off x="1602009" y="3094097"/>
          <a:ext cx="5178183" cy="1190919"/>
        </a:xfrm>
        <a:prstGeom prst="homePlat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5162" tIns="209550" rIns="391160" bIns="209550" numCol="1" spcCol="1270" anchor="ctr" anchorCtr="0">
          <a:noAutofit/>
        </a:bodyPr>
        <a:lstStyle/>
        <a:p>
          <a:pPr lvl="0" algn="ctr" defTabSz="2444750">
            <a:lnSpc>
              <a:spcPct val="90000"/>
            </a:lnSpc>
            <a:spcBef>
              <a:spcPct val="0"/>
            </a:spcBef>
            <a:spcAft>
              <a:spcPct val="35000"/>
            </a:spcAft>
          </a:pPr>
          <a:r>
            <a:rPr lang="en-US" sz="5500" kern="1200" dirty="0" smtClean="0"/>
            <a:t> </a:t>
          </a:r>
          <a:r>
            <a:rPr lang="en-US" sz="3600" b="1" kern="1200" dirty="0" smtClean="0">
              <a:effectLst>
                <a:outerShdw blurRad="38100" dist="38100" dir="2700000" algn="tl">
                  <a:srgbClr val="000000">
                    <a:alpha val="43137"/>
                  </a:srgbClr>
                </a:outerShdw>
              </a:effectLst>
            </a:rPr>
            <a:t>Octal Value</a:t>
          </a:r>
          <a:endParaRPr lang="en-IN" sz="5500" b="1" kern="1200" dirty="0">
            <a:effectLst>
              <a:outerShdw blurRad="38100" dist="38100" dir="2700000" algn="tl">
                <a:srgbClr val="000000">
                  <a:alpha val="43137"/>
                </a:srgbClr>
              </a:outerShdw>
            </a:effectLst>
          </a:endParaRPr>
        </a:p>
      </dsp:txBody>
      <dsp:txXfrm rot="10800000">
        <a:off x="1602009" y="3094097"/>
        <a:ext cx="5178183" cy="1190919"/>
      </dsp:txXfrm>
    </dsp:sp>
    <dsp:sp modelId="{E0376EC6-2A29-4F2F-93A6-A5B754B2C4B8}">
      <dsp:nvSpPr>
        <dsp:cNvPr id="0" name=""/>
        <dsp:cNvSpPr/>
      </dsp:nvSpPr>
      <dsp:spPr>
        <a:xfrm>
          <a:off x="1006549" y="3094097"/>
          <a:ext cx="1190919" cy="1190919"/>
        </a:xfrm>
        <a:prstGeom prst="decagon">
          <a:avLst/>
        </a:prstGeom>
        <a:solidFill>
          <a:schemeClr val="accent5">
            <a:tint val="50000"/>
            <a:hueOff val="-10682366"/>
            <a:satOff val="47617"/>
            <a:lumOff val="4207"/>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solidFill>
                <a:srgbClr val="FFFF00"/>
              </a:solidFill>
              <a:effectLst>
                <a:outerShdw blurRad="38100" dist="38100" dir="2700000" algn="tl">
                  <a:srgbClr val="000000">
                    <a:alpha val="43137"/>
                  </a:srgbClr>
                </a:outerShdw>
              </a:effectLst>
            </a:rPr>
            <a:t>Back Slash</a:t>
          </a:r>
          <a:endParaRPr lang="en-IN" sz="4300" b="1" kern="1200" dirty="0">
            <a:solidFill>
              <a:srgbClr val="FFFF00"/>
            </a:solidFill>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solidFill>
                <a:srgbClr val="FFFF00"/>
              </a:solidFill>
              <a:effectLst>
                <a:outerShdw blurRad="38100" dist="38100" dir="2700000" algn="tl">
                  <a:srgbClr val="000000">
                    <a:alpha val="43137"/>
                  </a:srgbClr>
                </a:outerShdw>
              </a:effectLst>
            </a:rPr>
            <a:t>Single Quote</a:t>
          </a:r>
          <a:endParaRPr lang="en-IN" sz="4300" b="1" kern="1200" dirty="0">
            <a:solidFill>
              <a:srgbClr val="FFFF00"/>
            </a:solidFill>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solidFill>
          <a:schemeClr val="accent5">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37BB08-1A6B-4189-A240-08D4F66560BA}">
      <dsp:nvSpPr>
        <dsp:cNvPr id="0" name=""/>
        <dsp:cNvSpPr/>
      </dsp:nvSpPr>
      <dsp:spPr>
        <a:xfrm rot="10800000">
          <a:off x="1529569" y="534510"/>
          <a:ext cx="5178183" cy="931242"/>
        </a:xfrm>
        <a:prstGeom prst="homePlate">
          <a:avLst/>
        </a:prstGeom>
        <a:gradFill rotWithShape="0">
          <a:gsLst>
            <a:gs pos="0">
              <a:schemeClr val="accent2">
                <a:alpha val="90000"/>
                <a:hueOff val="0"/>
                <a:satOff val="0"/>
                <a:lumOff val="0"/>
                <a:alphaOff val="0"/>
                <a:shade val="51000"/>
                <a:satMod val="130000"/>
              </a:schemeClr>
            </a:gs>
            <a:gs pos="80000">
              <a:schemeClr val="accent2">
                <a:alpha val="90000"/>
                <a:hueOff val="0"/>
                <a:satOff val="0"/>
                <a:lumOff val="0"/>
                <a:alphaOff val="0"/>
                <a:shade val="93000"/>
                <a:satMod val="130000"/>
              </a:schemeClr>
            </a:gs>
            <a:gs pos="100000">
              <a:schemeClr val="accent2">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2061" tIns="163830" rIns="305816" bIns="163830" numCol="1" spcCol="1270" anchor="ctr" anchorCtr="0">
          <a:noAutofit/>
        </a:bodyPr>
        <a:lstStyle/>
        <a:p>
          <a:pPr lvl="0" algn="ctr" defTabSz="1911350">
            <a:lnSpc>
              <a:spcPct val="90000"/>
            </a:lnSpc>
            <a:spcBef>
              <a:spcPct val="0"/>
            </a:spcBef>
            <a:spcAft>
              <a:spcPct val="35000"/>
            </a:spcAft>
          </a:pPr>
          <a:r>
            <a:rPr lang="en-US" sz="4300" b="1" kern="1200" dirty="0" smtClean="0">
              <a:effectLst>
                <a:outerShdw blurRad="38100" dist="38100" dir="2700000" algn="tl">
                  <a:srgbClr val="000000">
                    <a:alpha val="43137"/>
                  </a:srgbClr>
                </a:outerShdw>
              </a:effectLst>
            </a:rPr>
            <a:t>Double Quote</a:t>
          </a:r>
          <a:endParaRPr lang="en-IN" sz="4300" b="1" kern="1200" dirty="0">
            <a:effectLst>
              <a:outerShdw blurRad="38100" dist="38100" dir="2700000" algn="tl">
                <a:srgbClr val="000000">
                  <a:alpha val="43137"/>
                </a:srgbClr>
              </a:outerShdw>
            </a:effectLst>
          </a:endParaRPr>
        </a:p>
      </dsp:txBody>
      <dsp:txXfrm rot="10800000">
        <a:off x="1529569" y="534510"/>
        <a:ext cx="5178183" cy="931242"/>
      </dsp:txXfrm>
    </dsp:sp>
    <dsp:sp modelId="{25B17B4F-4646-4389-BB27-7A171985EEBB}">
      <dsp:nvSpPr>
        <dsp:cNvPr id="0" name=""/>
        <dsp:cNvSpPr/>
      </dsp:nvSpPr>
      <dsp:spPr>
        <a:xfrm>
          <a:off x="1078989" y="534510"/>
          <a:ext cx="901158" cy="931242"/>
        </a:xfrm>
        <a:prstGeom prst="dodecagon">
          <a:avLst/>
        </a:prstGeom>
        <a:solidFill>
          <a:schemeClr val="accent2">
            <a:tint val="50000"/>
            <a:alpha val="9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7/30/2020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7/30/2020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68</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69</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70</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71</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72</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73</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74</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75</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76</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77</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78</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79</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80</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81</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82</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83</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84</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85</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86</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87</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21</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88</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89</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90</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91</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92</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93</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94</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95</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96</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97</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50</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98</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99</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100</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101</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102</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103</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104</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105</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106</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107</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63</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108</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109</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110</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111</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112</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113</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114</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115</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116</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117</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64</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118</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119</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120</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121</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122</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123</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124</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125</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126</a:t>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127</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65</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128</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129</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130</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131</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66</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7/30/2020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eg"/><Relationship Id="rId7"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857356" y="5357826"/>
            <a:ext cx="6858080" cy="785818"/>
          </a:xfrm>
        </p:spPr>
        <p:txBody>
          <a:bodyPr>
            <a:noAutofit/>
          </a:bodyPr>
          <a:lstStyle/>
          <a:p>
            <a:pPr algn="ctr"/>
            <a:r>
              <a:rPr lang="en-US" sz="4000" b="1" u="sng" dirty="0" smtClean="0">
                <a:solidFill>
                  <a:srgbClr val="FFFF00"/>
                </a:solidFill>
                <a:effectLst>
                  <a:outerShdw blurRad="38100" dist="38100" dir="2700000" algn="tl">
                    <a:srgbClr val="000000">
                      <a:alpha val="43137"/>
                    </a:srgbClr>
                  </a:outerShdw>
                </a:effectLst>
              </a:rPr>
              <a:t>CHAPTER </a:t>
            </a:r>
            <a:r>
              <a:rPr lang="en-US" sz="4000" b="1" u="sng" smtClean="0">
                <a:solidFill>
                  <a:srgbClr val="FFFF00"/>
                </a:solidFill>
                <a:effectLst>
                  <a:outerShdw blurRad="38100" dist="38100" dir="2700000" algn="tl">
                    <a:srgbClr val="000000">
                      <a:alpha val="43137"/>
                    </a:srgbClr>
                  </a:outerShdw>
                </a:effectLst>
              </a:rPr>
              <a:t>- 08</a:t>
            </a:r>
            <a:r>
              <a:rPr lang="en-US" sz="4000" b="1" u="sng" dirty="0" smtClean="0">
                <a:solidFill>
                  <a:srgbClr val="FFFF00"/>
                </a:solidFill>
                <a:effectLst>
                  <a:outerShdw blurRad="38100" dist="38100" dir="2700000" algn="tl">
                    <a:srgbClr val="000000">
                      <a:alpha val="43137"/>
                    </a:srgbClr>
                  </a:outerShdw>
                </a:effectLst>
              </a:rPr>
              <a:t/>
            </a:r>
            <a:br>
              <a:rPr lang="en-US" sz="4000" b="1" u="sng" dirty="0" smtClean="0">
                <a:solidFill>
                  <a:srgbClr val="FFFF00"/>
                </a:solidFill>
                <a:effectLst>
                  <a:outerShdw blurRad="38100" dist="38100" dir="2700000" algn="tl">
                    <a:srgbClr val="000000">
                      <a:alpha val="43137"/>
                    </a:srgbClr>
                  </a:outerShdw>
                </a:effectLst>
              </a:rPr>
            </a:br>
            <a:r>
              <a:rPr lang="en-US" sz="4000" b="1" u="sng" dirty="0" smtClean="0">
                <a:solidFill>
                  <a:srgbClr val="FFFF00"/>
                </a:solidFill>
                <a:effectLst>
                  <a:outerShdw blurRad="38100" dist="38100" dir="2700000" algn="tl">
                    <a:srgbClr val="000000">
                      <a:alpha val="43137"/>
                    </a:srgbClr>
                  </a:outerShdw>
                </a:effectLst>
              </a:rPr>
              <a:t>PYTHON FUNDAMENTALS</a:t>
            </a:r>
            <a:endParaRPr lang="en-US" sz="4000" b="1" u="sng" dirty="0">
              <a:solidFill>
                <a:srgbClr val="FFFF00"/>
              </a:solidFill>
              <a:effectLst>
                <a:outerShdw blurRad="38100" dist="38100" dir="2700000" algn="tl">
                  <a:srgbClr val="000000">
                    <a:alpha val="43137"/>
                  </a:srgbClr>
                </a:outerShdw>
              </a:effectLst>
            </a:endParaRPr>
          </a:p>
        </p:txBody>
      </p:sp>
      <p:pic>
        <p:nvPicPr>
          <p:cNvPr id="4" name="Picture 2" descr="C:\Users\Sainik\Desktop\1375575119python article.jpg"/>
          <p:cNvPicPr>
            <a:picLocks noChangeAspect="1" noChangeArrowheads="1"/>
          </p:cNvPicPr>
          <p:nvPr/>
        </p:nvPicPr>
        <p:blipFill>
          <a:blip r:embed="rId3" cstate="print"/>
          <a:srcRect/>
          <a:stretch>
            <a:fillRect/>
          </a:stretch>
        </p:blipFill>
        <p:spPr bwMode="auto">
          <a:xfrm>
            <a:off x="1857356" y="357166"/>
            <a:ext cx="6929486" cy="4757255"/>
          </a:xfrm>
          <a:prstGeom prst="rect">
            <a:avLst/>
          </a:prstGeom>
          <a:ln>
            <a:noFill/>
          </a:ln>
          <a:effectLst>
            <a:softEdge rad="112500"/>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214546" y="3143248"/>
            <a:ext cx="6000792" cy="714380"/>
          </a:xfrm>
        </p:spPr>
        <p:style>
          <a:lnRef idx="0">
            <a:schemeClr val="accent2"/>
          </a:lnRef>
          <a:fillRef idx="3">
            <a:schemeClr val="accent2"/>
          </a:fillRef>
          <a:effectRef idx="3">
            <a:schemeClr val="accent2"/>
          </a:effectRef>
          <a:fontRef idx="minor">
            <a:schemeClr val="lt1"/>
          </a:fontRef>
        </p:style>
        <p:txBody>
          <a:bodyPr>
            <a:noAutofit/>
          </a:bodyPr>
          <a:lstStyle/>
          <a:p>
            <a:pPr algn="ctr">
              <a:buNone/>
            </a:pPr>
            <a:r>
              <a:rPr lang="en-IN" sz="3200" b="1" dirty="0" smtClean="0">
                <a:solidFill>
                  <a:srgbClr val="FFFF00"/>
                </a:solidFill>
                <a:effectLst>
                  <a:outerShdw blurRad="38100" dist="38100" dir="2700000" algn="tl">
                    <a:srgbClr val="000000">
                      <a:alpha val="43137"/>
                    </a:srgbClr>
                  </a:outerShdw>
                </a:effectLst>
              </a:rPr>
              <a:t>What is  Token or lexical unit?</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71604" y="1643050"/>
            <a:ext cx="7286676" cy="4429156"/>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lvalues &amp; rvalues:</a:t>
            </a: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Lvalue:</a:t>
            </a:r>
            <a:r>
              <a:rPr lang="en-US" sz="3200" b="1" dirty="0" smtClean="0">
                <a:solidFill>
                  <a:schemeClr val="bg1"/>
                </a:solidFill>
                <a:effectLst>
                  <a:outerShdw blurRad="38100" dist="38100" dir="2700000" algn="tl">
                    <a:srgbClr val="000000">
                      <a:alpha val="43137"/>
                    </a:srgbClr>
                  </a:outerShdw>
                </a:effectLst>
              </a:rPr>
              <a:t> Expressions that is on LHS (Left Hand Side) is called Lvalue.</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Rvalue: </a:t>
            </a:r>
            <a:r>
              <a:rPr lang="en-US" sz="3200" b="1" dirty="0" smtClean="0">
                <a:solidFill>
                  <a:schemeClr val="bg1"/>
                </a:solidFill>
                <a:effectLst>
                  <a:outerShdw blurRad="38100" dist="38100" dir="2700000" algn="tl">
                    <a:srgbClr val="000000">
                      <a:alpha val="43137"/>
                    </a:srgbClr>
                  </a:outerShdw>
                </a:effectLst>
              </a:rPr>
              <a:t>Expressions that is on RHS (Right Hand Side) is called Rvalue.</a:t>
            </a: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00166" y="1571612"/>
            <a:ext cx="7286676" cy="4429156"/>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Multiple Assignments</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Python is very versatile with assignment statements.</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1. Assigning same value to multiple variables: </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a=b=c=d=e=10</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71604" y="1500174"/>
            <a:ext cx="7286676" cy="5072098"/>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Multiple Assignments</a:t>
            </a: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2. Assigning Multiple values to multiple variables:</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p,q,r =5,10,15</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print(q, r) will print   10  15</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err="1" smtClean="0">
                <a:solidFill>
                  <a:schemeClr val="bg1"/>
                </a:solidFill>
                <a:effectLst>
                  <a:outerShdw blurRad="38100" dist="38100" dir="2700000" algn="tl">
                    <a:srgbClr val="000000">
                      <a:alpha val="43137"/>
                    </a:srgbClr>
                  </a:outerShdw>
                </a:effectLst>
              </a:rPr>
              <a:t>p,q</a:t>
            </a:r>
            <a:r>
              <a:rPr lang="en-US" sz="3200" b="1" dirty="0" smtClean="0">
                <a:solidFill>
                  <a:schemeClr val="bg1"/>
                </a:solidFill>
                <a:effectLst>
                  <a:outerShdw blurRad="38100" dist="38100" dir="2700000" algn="tl">
                    <a:srgbClr val="000000">
                      <a:alpha val="43137"/>
                    </a:srgbClr>
                  </a:outerShdw>
                </a:effectLst>
              </a:rPr>
              <a:t>=</a:t>
            </a:r>
            <a:r>
              <a:rPr lang="en-US" sz="3200" b="1" dirty="0" err="1" smtClean="0">
                <a:solidFill>
                  <a:schemeClr val="bg1"/>
                </a:solidFill>
                <a:effectLst>
                  <a:outerShdw blurRad="38100" dist="38100" dir="2700000" algn="tl">
                    <a:srgbClr val="000000">
                      <a:alpha val="43137"/>
                    </a:srgbClr>
                  </a:outerShdw>
                </a:effectLst>
              </a:rPr>
              <a:t>q,p</a:t>
            </a: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print (</a:t>
            </a:r>
            <a:r>
              <a:rPr lang="en-US" sz="3200" b="1" dirty="0" err="1" smtClean="0">
                <a:solidFill>
                  <a:schemeClr val="bg1"/>
                </a:solidFill>
                <a:effectLst>
                  <a:outerShdw blurRad="38100" dist="38100" dir="2700000" algn="tl">
                    <a:srgbClr val="000000">
                      <a:alpha val="43137"/>
                    </a:srgbClr>
                  </a:outerShdw>
                </a:effectLst>
              </a:rPr>
              <a:t>p,q</a:t>
            </a:r>
            <a:r>
              <a:rPr lang="en-US" sz="3200" b="1" dirty="0" smtClean="0">
                <a:solidFill>
                  <a:schemeClr val="bg1"/>
                </a:solidFill>
                <a:effectLst>
                  <a:outerShdw blurRad="38100" dist="38100" dir="2700000" algn="tl">
                    <a:srgbClr val="000000">
                      <a:alpha val="43137"/>
                    </a:srgbClr>
                  </a:outerShdw>
                </a:effectLst>
              </a:rPr>
              <a:t>) will print   10  5</a:t>
            </a: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71604" y="1428736"/>
            <a:ext cx="7286676" cy="5072098"/>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Multiple Assignments</a:t>
            </a: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2. Assigning Multiple values to multiple variables:</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err="1" smtClean="0">
                <a:solidFill>
                  <a:schemeClr val="bg1"/>
                </a:solidFill>
                <a:effectLst>
                  <a:outerShdw blurRad="38100" dist="38100" dir="2700000" algn="tl">
                    <a:srgbClr val="000000">
                      <a:alpha val="43137"/>
                    </a:srgbClr>
                  </a:outerShdw>
                </a:effectLst>
              </a:rPr>
              <a:t>a,b,c</a:t>
            </a:r>
            <a:r>
              <a:rPr lang="en-US" sz="3200" b="1" dirty="0" smtClean="0">
                <a:solidFill>
                  <a:schemeClr val="bg1"/>
                </a:solidFill>
                <a:effectLst>
                  <a:outerShdw blurRad="38100" dist="38100" dir="2700000" algn="tl">
                    <a:srgbClr val="000000">
                      <a:alpha val="43137"/>
                    </a:srgbClr>
                  </a:outerShdw>
                </a:effectLst>
              </a:rPr>
              <a:t> = 5,10,7</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err="1" smtClean="0">
                <a:solidFill>
                  <a:schemeClr val="bg1"/>
                </a:solidFill>
                <a:effectLst>
                  <a:outerShdw blurRad="38100" dist="38100" dir="2700000" algn="tl">
                    <a:srgbClr val="000000">
                      <a:alpha val="43137"/>
                    </a:srgbClr>
                  </a:outerShdw>
                </a:effectLst>
              </a:rPr>
              <a:t>b,c,a</a:t>
            </a:r>
            <a:r>
              <a:rPr lang="en-US" sz="3200" b="1" dirty="0" smtClean="0">
                <a:solidFill>
                  <a:schemeClr val="bg1"/>
                </a:solidFill>
                <a:effectLst>
                  <a:outerShdw blurRad="38100" dist="38100" dir="2700000" algn="tl">
                    <a:srgbClr val="000000">
                      <a:alpha val="43137"/>
                    </a:srgbClr>
                  </a:outerShdw>
                </a:effectLst>
              </a:rPr>
              <a:t>  =  a+1, b+2, c-1</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print(</a:t>
            </a:r>
            <a:r>
              <a:rPr lang="en-US" sz="3200" b="1" dirty="0" err="1" smtClean="0">
                <a:solidFill>
                  <a:schemeClr val="bg1"/>
                </a:solidFill>
                <a:effectLst>
                  <a:outerShdw blurRad="38100" dist="38100" dir="2700000" algn="tl">
                    <a:srgbClr val="000000">
                      <a:alpha val="43137"/>
                    </a:srgbClr>
                  </a:outerShdw>
                </a:effectLst>
              </a:rPr>
              <a:t>a,b,c</a:t>
            </a:r>
            <a:r>
              <a:rPr lang="en-US" sz="3200" b="1" dirty="0" smtClean="0">
                <a:solidFill>
                  <a:schemeClr val="bg1"/>
                </a:solidFill>
                <a:effectLst>
                  <a:outerShdw blurRad="38100" dist="38100" dir="2700000" algn="tl">
                    <a:srgbClr val="000000">
                      <a:alpha val="43137"/>
                    </a:srgbClr>
                  </a:outerShdw>
                </a:effectLst>
              </a:rPr>
              <a:t>) will print 6 6 12</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Now,</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X=10</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71604" y="1428736"/>
            <a:ext cx="7286676" cy="5072098"/>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Multiple Assignments</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Expressions separated by commas are evaluated from left to right.</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Now,</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x		=	10 </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y,y	=	x+2,x+5</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y,y	=	12,15</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First It will assign y = 12 then y = 15</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So print(y) will print 15</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71604" y="1714488"/>
            <a:ext cx="7286676" cy="4643470"/>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2800" b="1" dirty="0" smtClean="0">
                <a:solidFill>
                  <a:srgbClr val="FFFF00"/>
                </a:solidFill>
                <a:effectLst>
                  <a:outerShdw blurRad="38100" dist="38100" dir="2700000" algn="tl">
                    <a:srgbClr val="000000">
                      <a:alpha val="43137"/>
                    </a:srgbClr>
                  </a:outerShdw>
                </a:effectLst>
              </a:rPr>
              <a:t>Dynamic Typing:</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		A variable pointing to a value of certain type can be made to point to a value/object of different type this is called </a:t>
            </a:r>
            <a:r>
              <a:rPr lang="en-US" sz="2800" b="1" dirty="0" smtClean="0">
                <a:solidFill>
                  <a:srgbClr val="FFFF00"/>
                </a:solidFill>
                <a:effectLst>
                  <a:outerShdw blurRad="38100" dist="38100" dir="2700000" algn="tl">
                    <a:srgbClr val="000000">
                      <a:alpha val="43137"/>
                    </a:srgbClr>
                  </a:outerShdw>
                </a:effectLst>
              </a:rPr>
              <a:t>Dynamic Typing.</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x=10</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print(x) </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x=“ Hello World”</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print(x)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428728" y="1643050"/>
            <a:ext cx="3929090" cy="1928826"/>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Output will be</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10 </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Hello World</a:t>
            </a:r>
          </a:p>
        </p:txBody>
      </p:sp>
      <p:grpSp>
        <p:nvGrpSpPr>
          <p:cNvPr id="14" name="Group 13"/>
          <p:cNvGrpSpPr/>
          <p:nvPr/>
        </p:nvGrpSpPr>
        <p:grpSpPr>
          <a:xfrm>
            <a:off x="4143372" y="3071810"/>
            <a:ext cx="3071834" cy="571504"/>
            <a:chOff x="3714744" y="3571876"/>
            <a:chExt cx="3071834" cy="571504"/>
          </a:xfrm>
        </p:grpSpPr>
        <p:sp>
          <p:nvSpPr>
            <p:cNvPr id="4" name="Round Same Side Corner Rectangle 3"/>
            <p:cNvSpPr/>
            <p:nvPr/>
          </p:nvSpPr>
          <p:spPr>
            <a:xfrm>
              <a:off x="3714744" y="3571876"/>
              <a:ext cx="714380" cy="571504"/>
            </a:xfrm>
            <a:prstGeom prst="round2Same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sp>
          <p:nvSpPr>
            <p:cNvPr id="5" name="Flowchart: Connector 4"/>
            <p:cNvSpPr/>
            <p:nvPr/>
          </p:nvSpPr>
          <p:spPr>
            <a:xfrm>
              <a:off x="3914544" y="3714752"/>
              <a:ext cx="357190" cy="35719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6" name="Right Arrow 5"/>
            <p:cNvSpPr/>
            <p:nvPr/>
          </p:nvSpPr>
          <p:spPr>
            <a:xfrm>
              <a:off x="4271734" y="3786190"/>
              <a:ext cx="1785950" cy="21431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9" name="Round Same Side Corner Rectangle 8"/>
            <p:cNvSpPr/>
            <p:nvPr/>
          </p:nvSpPr>
          <p:spPr>
            <a:xfrm>
              <a:off x="6072198" y="3571876"/>
              <a:ext cx="714380" cy="571504"/>
            </a:xfrm>
            <a:prstGeom prst="round2Same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solidFill>
                    <a:schemeClr val="tx1"/>
                  </a:solidFill>
                  <a:effectLst>
                    <a:outerShdw blurRad="38100" dist="38100" dir="2700000" algn="tl">
                      <a:srgbClr val="000000">
                        <a:alpha val="43137"/>
                      </a:srgbClr>
                    </a:outerShdw>
                  </a:effectLst>
                </a:rPr>
                <a:t>10</a:t>
              </a:r>
              <a:endParaRPr lang="en-IN" sz="2800" b="1" dirty="0">
                <a:solidFill>
                  <a:schemeClr val="tx1"/>
                </a:solidFill>
                <a:effectLst>
                  <a:outerShdw blurRad="38100" dist="38100" dir="2700000" algn="tl">
                    <a:srgbClr val="000000">
                      <a:alpha val="43137"/>
                    </a:srgbClr>
                  </a:outerShdw>
                </a:effectLst>
              </a:endParaRPr>
            </a:p>
          </p:txBody>
        </p:sp>
      </p:grpSp>
      <p:grpSp>
        <p:nvGrpSpPr>
          <p:cNvPr id="26" name="Group 25"/>
          <p:cNvGrpSpPr/>
          <p:nvPr/>
        </p:nvGrpSpPr>
        <p:grpSpPr>
          <a:xfrm>
            <a:off x="4143372" y="4143380"/>
            <a:ext cx="4714908" cy="2143140"/>
            <a:chOff x="4143372" y="4143380"/>
            <a:chExt cx="4714908" cy="2143140"/>
          </a:xfrm>
        </p:grpSpPr>
        <p:sp>
          <p:nvSpPr>
            <p:cNvPr id="10" name="Round Same Side Corner Rectangle 9"/>
            <p:cNvSpPr/>
            <p:nvPr/>
          </p:nvSpPr>
          <p:spPr>
            <a:xfrm>
              <a:off x="4143372" y="4143380"/>
              <a:ext cx="714380" cy="571504"/>
            </a:xfrm>
            <a:prstGeom prst="round2Same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sp>
          <p:nvSpPr>
            <p:cNvPr id="11" name="Flowchart: Connector 10"/>
            <p:cNvSpPr/>
            <p:nvPr/>
          </p:nvSpPr>
          <p:spPr>
            <a:xfrm>
              <a:off x="4343172" y="4286256"/>
              <a:ext cx="357190" cy="35719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2" name="Right Arrow 11"/>
            <p:cNvSpPr/>
            <p:nvPr/>
          </p:nvSpPr>
          <p:spPr>
            <a:xfrm>
              <a:off x="4700362" y="4357694"/>
              <a:ext cx="1785950" cy="21431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3" name="Round Same Side Corner Rectangle 12"/>
            <p:cNvSpPr/>
            <p:nvPr/>
          </p:nvSpPr>
          <p:spPr>
            <a:xfrm>
              <a:off x="6500826" y="4143380"/>
              <a:ext cx="714380" cy="571504"/>
            </a:xfrm>
            <a:prstGeom prst="round2Same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solidFill>
                    <a:schemeClr val="tx1"/>
                  </a:solidFill>
                  <a:effectLst>
                    <a:outerShdw blurRad="38100" dist="38100" dir="2700000" algn="tl">
                      <a:srgbClr val="000000">
                        <a:alpha val="43137"/>
                      </a:srgbClr>
                    </a:outerShdw>
                  </a:effectLst>
                </a:rPr>
                <a:t>10</a:t>
              </a:r>
              <a:endParaRPr lang="en-IN" sz="2800" b="1" dirty="0">
                <a:solidFill>
                  <a:schemeClr val="tx1"/>
                </a:solidFill>
                <a:effectLst>
                  <a:outerShdw blurRad="38100" dist="38100" dir="2700000" algn="tl">
                    <a:srgbClr val="000000">
                      <a:alpha val="43137"/>
                    </a:srgbClr>
                  </a:outerShdw>
                </a:effectLst>
              </a:endParaRPr>
            </a:p>
          </p:txBody>
        </p:sp>
        <p:sp>
          <p:nvSpPr>
            <p:cNvPr id="15" name="Right Arrow 14"/>
            <p:cNvSpPr/>
            <p:nvPr/>
          </p:nvSpPr>
          <p:spPr>
            <a:xfrm rot="1375816">
              <a:off x="4546662" y="4990940"/>
              <a:ext cx="2778701" cy="2158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6" name="Round Same Side Corner Rectangle 15"/>
            <p:cNvSpPr/>
            <p:nvPr/>
          </p:nvSpPr>
          <p:spPr>
            <a:xfrm>
              <a:off x="6429388" y="5715016"/>
              <a:ext cx="2428892" cy="571504"/>
            </a:xfrm>
            <a:prstGeom prst="round2Same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b="1" dirty="0" smtClean="0">
                  <a:solidFill>
                    <a:schemeClr val="tx1"/>
                  </a:solidFill>
                  <a:effectLst>
                    <a:outerShdw blurRad="38100" dist="38100" dir="2700000" algn="tl">
                      <a:srgbClr val="000000">
                        <a:alpha val="43137"/>
                      </a:srgbClr>
                    </a:outerShdw>
                  </a:effectLst>
                </a:rPr>
                <a:t>Hello World</a:t>
              </a:r>
              <a:endParaRPr lang="en-IN" sz="2800" b="1" dirty="0">
                <a:solidFill>
                  <a:schemeClr val="tx1"/>
                </a:solidFill>
                <a:effectLst>
                  <a:outerShdw blurRad="38100" dist="38100" dir="2700000" algn="tl">
                    <a:srgbClr val="000000">
                      <a:alpha val="43137"/>
                    </a:srgbClr>
                  </a:outerShdw>
                </a:effectLst>
              </a:endParaRPr>
            </a:p>
          </p:txBody>
        </p:sp>
        <p:grpSp>
          <p:nvGrpSpPr>
            <p:cNvPr id="25" name="Group 24"/>
            <p:cNvGrpSpPr/>
            <p:nvPr/>
          </p:nvGrpSpPr>
          <p:grpSpPr>
            <a:xfrm>
              <a:off x="5715008" y="4286256"/>
              <a:ext cx="357190" cy="428628"/>
              <a:chOff x="2000232" y="3786190"/>
              <a:chExt cx="357190" cy="428628"/>
            </a:xfrm>
          </p:grpSpPr>
          <p:cxnSp>
            <p:nvCxnSpPr>
              <p:cNvPr id="19" name="Straight Connector 18"/>
              <p:cNvCxnSpPr/>
              <p:nvPr/>
            </p:nvCxnSpPr>
            <p:spPr>
              <a:xfrm rot="5400000">
                <a:off x="1964513" y="3821909"/>
                <a:ext cx="428628" cy="357190"/>
              </a:xfrm>
              <a:prstGeom prst="line">
                <a:avLst/>
              </a:prstGeom>
              <a:ln w="53975" cap="rnd">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p:nvPr/>
            </p:nvCxnSpPr>
            <p:spPr>
              <a:xfrm rot="16200000" flipH="1">
                <a:off x="1979027" y="3893347"/>
                <a:ext cx="428628" cy="214314"/>
              </a:xfrm>
              <a:prstGeom prst="line">
                <a:avLst/>
              </a:prstGeom>
              <a:ln w="53975" cap="rnd">
                <a:solidFill>
                  <a:srgbClr val="FF0066"/>
                </a:solidFill>
              </a:ln>
            </p:spPr>
            <p:style>
              <a:lnRef idx="2">
                <a:schemeClr val="accent2"/>
              </a:lnRef>
              <a:fillRef idx="0">
                <a:schemeClr val="accent2"/>
              </a:fillRef>
              <a:effectRef idx="1">
                <a:schemeClr val="accent2"/>
              </a:effectRef>
              <a:fontRef idx="minor">
                <a:schemeClr val="tx1"/>
              </a:fontRef>
            </p:style>
          </p:cxnSp>
        </p:grpSp>
      </p:grpSp>
      <p:sp>
        <p:nvSpPr>
          <p:cNvPr id="27" name="TextBox 26"/>
          <p:cNvSpPr txBox="1"/>
          <p:nvPr/>
        </p:nvSpPr>
        <p:spPr>
          <a:xfrm>
            <a:off x="4286248" y="4929198"/>
            <a:ext cx="349776" cy="523220"/>
          </a:xfrm>
          <a:prstGeom prst="rect">
            <a:avLst/>
          </a:prstGeom>
          <a:noFill/>
        </p:spPr>
        <p:txBody>
          <a:bodyPr wrap="none" rtlCol="0">
            <a:spAutoFit/>
          </a:bodyPr>
          <a:lstStyle/>
          <a:p>
            <a:r>
              <a:rPr lang="en-US" sz="2800" b="1" dirty="0" smtClean="0">
                <a:solidFill>
                  <a:srgbClr val="FFFF00"/>
                </a:solidFill>
                <a:effectLst>
                  <a:outerShdw blurRad="38100" dist="38100" dir="2700000" algn="tl">
                    <a:srgbClr val="000000">
                      <a:alpha val="43137"/>
                    </a:srgbClr>
                  </a:outerShdw>
                </a:effectLst>
              </a:rPr>
              <a:t>x</a:t>
            </a:r>
            <a:endParaRPr lang="en-IN" sz="2800" b="1" dirty="0">
              <a:solidFill>
                <a:srgbClr val="FFFF00"/>
              </a:solidFill>
              <a:effectLst>
                <a:outerShdw blurRad="38100" dist="38100" dir="2700000" algn="tl">
                  <a:srgbClr val="000000">
                    <a:alpha val="43137"/>
                  </a:srgbClr>
                </a:outerShdw>
              </a:effectLst>
            </a:endParaRPr>
          </a:p>
        </p:txBody>
      </p:sp>
      <p:sp>
        <p:nvSpPr>
          <p:cNvPr id="28" name="TextBox 27"/>
          <p:cNvSpPr txBox="1"/>
          <p:nvPr/>
        </p:nvSpPr>
        <p:spPr>
          <a:xfrm>
            <a:off x="4286248" y="2428868"/>
            <a:ext cx="349776" cy="523220"/>
          </a:xfrm>
          <a:prstGeom prst="rect">
            <a:avLst/>
          </a:prstGeom>
          <a:noFill/>
        </p:spPr>
        <p:txBody>
          <a:bodyPr wrap="none" rtlCol="0">
            <a:spAutoFit/>
          </a:bodyPr>
          <a:lstStyle/>
          <a:p>
            <a:r>
              <a:rPr lang="en-US" sz="2800" b="1" dirty="0" smtClean="0">
                <a:solidFill>
                  <a:srgbClr val="FFFF00"/>
                </a:solidFill>
                <a:effectLst>
                  <a:outerShdw blurRad="38100" dist="38100" dir="2700000" algn="tl">
                    <a:srgbClr val="000000">
                      <a:alpha val="43137"/>
                    </a:srgbClr>
                  </a:outerShdw>
                </a:effectLst>
              </a:rPr>
              <a:t>x</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428728" y="1643050"/>
            <a:ext cx="6000792" cy="1928826"/>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Caution with Dynamic Typing:</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x = ‘day’</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y = x/2</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
        <p:nvSpPr>
          <p:cNvPr id="28" name="TextBox 27"/>
          <p:cNvSpPr txBox="1"/>
          <p:nvPr/>
        </p:nvSpPr>
        <p:spPr>
          <a:xfrm>
            <a:off x="3857620" y="3214686"/>
            <a:ext cx="4934299"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solidFill>
                  <a:srgbClr val="FFFF00"/>
                </a:solidFill>
                <a:effectLst>
                  <a:outerShdw blurRad="38100" dist="38100" dir="2700000" algn="tl">
                    <a:srgbClr val="000000">
                      <a:alpha val="43137"/>
                    </a:srgbClr>
                  </a:outerShdw>
                </a:effectLst>
              </a:rPr>
              <a:t>Error! String can not be divided.</a:t>
            </a:r>
            <a:endParaRPr lang="en-IN" sz="2800" b="1" dirty="0">
              <a:solidFill>
                <a:srgbClr val="FFFF00"/>
              </a:solidFill>
              <a:effectLst>
                <a:outerShdw blurRad="38100" dist="38100" dir="2700000" algn="tl">
                  <a:srgbClr val="000000">
                    <a:alpha val="43137"/>
                  </a:srgbClr>
                </a:outerShdw>
              </a:effectLst>
            </a:endParaRPr>
          </a:p>
        </p:txBody>
      </p:sp>
      <p:sp>
        <p:nvSpPr>
          <p:cNvPr id="22" name="U-Turn Arrow 21"/>
          <p:cNvSpPr/>
          <p:nvPr/>
        </p:nvSpPr>
        <p:spPr>
          <a:xfrm flipV="1">
            <a:off x="2214546" y="3714752"/>
            <a:ext cx="2928958" cy="714380"/>
          </a:xfrm>
          <a:prstGeom prst="utur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428728" y="1643050"/>
            <a:ext cx="7429552" cy="5000660"/>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type()  function:</a:t>
            </a:r>
          </a:p>
          <a:p>
            <a:pPr marL="342900" lvl="0" indent="-342900" algn="just">
              <a:spcBef>
                <a:spcPct val="20000"/>
              </a:spcBef>
              <a:defRPr/>
            </a:pPr>
            <a:endParaRPr lang="en-US" b="1" dirty="0" smtClean="0">
              <a:solidFill>
                <a:srgbClr val="FFFF00"/>
              </a:solidFill>
              <a:effectLst>
                <a:outerShdw blurRad="38100" dist="38100" dir="2700000" algn="tl">
                  <a:srgbClr val="000000">
                    <a:alpha val="43137"/>
                  </a:srgbClr>
                </a:outerShdw>
              </a:effectLst>
            </a:endParaRPr>
          </a:p>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	</a:t>
            </a:r>
            <a:r>
              <a:rPr lang="en-US" sz="2800" b="1" dirty="0" smtClean="0">
                <a:solidFill>
                  <a:schemeClr val="bg1"/>
                </a:solidFill>
                <a:effectLst>
                  <a:outerShdw blurRad="38100" dist="38100" dir="2700000" algn="tl">
                    <a:srgbClr val="000000">
                      <a:alpha val="43137"/>
                    </a:srgbClr>
                  </a:outerShdw>
                </a:effectLst>
              </a:rPr>
              <a:t>To know the data type of a value which is pointing use type ( )</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&gt;&gt;&gt;a=10</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&gt;&gt;&gt;type(a)</a:t>
            </a:r>
          </a:p>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&lt;class ‘</a:t>
            </a:r>
            <a:r>
              <a:rPr lang="en-US" sz="2800" b="1" dirty="0" err="1" smtClean="0">
                <a:solidFill>
                  <a:srgbClr val="FFFF00"/>
                </a:solidFill>
                <a:effectLst>
                  <a:outerShdw blurRad="38100" dist="38100" dir="2700000" algn="tl">
                    <a:srgbClr val="000000">
                      <a:alpha val="43137"/>
                    </a:srgbClr>
                  </a:outerShdw>
                </a:effectLst>
              </a:rPr>
              <a:t>int</a:t>
            </a:r>
            <a:r>
              <a:rPr lang="en-US" sz="2800" b="1" dirty="0" smtClean="0">
                <a:solidFill>
                  <a:srgbClr val="FFFF00"/>
                </a:solidFill>
                <a:effectLst>
                  <a:outerShdw blurRad="38100" dist="38100" dir="2700000" algn="tl">
                    <a:srgbClr val="000000">
                      <a:alpha val="43137"/>
                    </a:srgbClr>
                  </a:outerShdw>
                </a:effectLst>
              </a:rPr>
              <a:t>’&gt;</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&gt;&gt;&gt;a=20.4</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&gt;&gt;&gt;type(a)</a:t>
            </a:r>
          </a:p>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&lt;class ‘float’&gt;</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
        <p:nvSpPr>
          <p:cNvPr id="6" name="TextBox 5"/>
          <p:cNvSpPr txBox="1"/>
          <p:nvPr/>
        </p:nvSpPr>
        <p:spPr>
          <a:xfrm>
            <a:off x="4357686" y="4357694"/>
            <a:ext cx="3829510"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solidFill>
                  <a:srgbClr val="FFFF00"/>
                </a:solidFill>
                <a:effectLst>
                  <a:outerShdw blurRad="38100" dist="38100" dir="2700000" algn="tl">
                    <a:srgbClr val="000000">
                      <a:alpha val="43137"/>
                    </a:srgbClr>
                  </a:outerShdw>
                </a:effectLst>
              </a:rPr>
              <a:t>Type returned as integer</a:t>
            </a:r>
            <a:endParaRPr lang="en-IN" sz="2800" b="1" dirty="0">
              <a:solidFill>
                <a:srgbClr val="FFFF00"/>
              </a:solidFill>
              <a:effectLst>
                <a:outerShdw blurRad="38100" dist="38100" dir="2700000" algn="tl">
                  <a:srgbClr val="000000">
                    <a:alpha val="43137"/>
                  </a:srgbClr>
                </a:outerShdw>
              </a:effectLst>
            </a:endParaRPr>
          </a:p>
        </p:txBody>
      </p:sp>
      <p:sp>
        <p:nvSpPr>
          <p:cNvPr id="10" name="TextBox 9"/>
          <p:cNvSpPr txBox="1"/>
          <p:nvPr/>
        </p:nvSpPr>
        <p:spPr>
          <a:xfrm>
            <a:off x="4500562" y="5643578"/>
            <a:ext cx="378621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800" b="1" dirty="0" smtClean="0">
                <a:solidFill>
                  <a:srgbClr val="FFFF00"/>
                </a:solidFill>
                <a:effectLst>
                  <a:outerShdw blurRad="38100" dist="38100" dir="2700000" algn="tl">
                    <a:srgbClr val="000000">
                      <a:alpha val="43137"/>
                    </a:srgbClr>
                  </a:outerShdw>
                </a:effectLst>
              </a:rPr>
              <a:t>Type returned as float</a:t>
            </a:r>
            <a:endParaRPr lang="en-IN" sz="2800" b="1" dirty="0">
              <a:solidFill>
                <a:srgbClr val="FFFF00"/>
              </a:solidFill>
              <a:effectLst>
                <a:outerShdw blurRad="38100" dist="38100" dir="2700000" algn="tl">
                  <a:srgbClr val="000000">
                    <a:alpha val="43137"/>
                  </a:srgbClr>
                </a:outerShdw>
              </a:effectLst>
            </a:endParaRPr>
          </a:p>
        </p:txBody>
      </p:sp>
      <p:sp>
        <p:nvSpPr>
          <p:cNvPr id="12" name="Curved Up Arrow 11"/>
          <p:cNvSpPr/>
          <p:nvPr/>
        </p:nvSpPr>
        <p:spPr>
          <a:xfrm>
            <a:off x="3286116" y="6286544"/>
            <a:ext cx="1514712" cy="500042"/>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
        <p:nvSpPr>
          <p:cNvPr id="13" name="Curved Up Arrow 12"/>
          <p:cNvSpPr/>
          <p:nvPr/>
        </p:nvSpPr>
        <p:spPr>
          <a:xfrm>
            <a:off x="3143240" y="4857760"/>
            <a:ext cx="1514712" cy="500042"/>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428728" y="1643050"/>
            <a:ext cx="7429552" cy="5000660"/>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type()  function:</a:t>
            </a:r>
          </a:p>
          <a:p>
            <a:pPr marL="342900" lvl="0" indent="-342900" algn="just">
              <a:spcBef>
                <a:spcPct val="20000"/>
              </a:spcBef>
              <a:defRPr/>
            </a:pPr>
            <a:endParaRPr lang="en-US" b="1" dirty="0" smtClean="0">
              <a:solidFill>
                <a:srgbClr val="FFFF00"/>
              </a:solidFill>
              <a:effectLst>
                <a:outerShdw blurRad="38100" dist="38100" dir="2700000" algn="tl">
                  <a:srgbClr val="000000">
                    <a:alpha val="43137"/>
                  </a:srgbClr>
                </a:outerShdw>
              </a:effectLst>
            </a:endParaRPr>
          </a:p>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	</a:t>
            </a:r>
            <a:r>
              <a:rPr lang="en-US" sz="2800" b="1" dirty="0" smtClean="0">
                <a:solidFill>
                  <a:schemeClr val="bg1"/>
                </a:solidFill>
                <a:effectLst>
                  <a:outerShdw blurRad="38100" dist="38100" dir="2700000" algn="tl">
                    <a:srgbClr val="000000">
                      <a:alpha val="43137"/>
                    </a:srgbClr>
                  </a:outerShdw>
                </a:effectLst>
              </a:rPr>
              <a:t>To know the data type of a value which is pointing use type ( )</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&gt;&gt;&gt;a=“Hello”</a:t>
            </a:r>
          </a:p>
          <a:p>
            <a:pPr marL="342900" lvl="0" indent="-342900">
              <a:spcBef>
                <a:spcPct val="20000"/>
              </a:spcBef>
              <a:defRPr/>
            </a:pPr>
            <a:r>
              <a:rPr lang="en-US" sz="2800" b="1" dirty="0" smtClean="0">
                <a:solidFill>
                  <a:schemeClr val="bg1"/>
                </a:solidFill>
                <a:effectLst>
                  <a:outerShdw blurRad="38100" dist="38100" dir="2700000" algn="tl">
                    <a:srgbClr val="000000">
                      <a:alpha val="43137"/>
                    </a:srgbClr>
                  </a:outerShdw>
                </a:effectLst>
              </a:rPr>
              <a:t>&gt;&gt;&gt;type(a)</a:t>
            </a:r>
          </a:p>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&lt;class ‘</a:t>
            </a:r>
            <a:r>
              <a:rPr lang="en-US" sz="2800" b="1" dirty="0" err="1" smtClean="0">
                <a:solidFill>
                  <a:srgbClr val="FFFF00"/>
                </a:solidFill>
                <a:effectLst>
                  <a:outerShdw blurRad="38100" dist="38100" dir="2700000" algn="tl">
                    <a:srgbClr val="000000">
                      <a:alpha val="43137"/>
                    </a:srgbClr>
                  </a:outerShdw>
                </a:effectLst>
              </a:rPr>
              <a:t>str</a:t>
            </a:r>
            <a:r>
              <a:rPr lang="en-US" sz="2800" b="1" dirty="0" smtClean="0">
                <a:solidFill>
                  <a:srgbClr val="FFFF00"/>
                </a:solidFill>
                <a:effectLst>
                  <a:outerShdw blurRad="38100" dist="38100" dir="2700000" algn="tl">
                    <a:srgbClr val="000000">
                      <a:alpha val="43137"/>
                    </a:srgbClr>
                  </a:outerShdw>
                </a:effectLst>
              </a:rPr>
              <a:t>’&gt;</a:t>
            </a:r>
          </a:p>
          <a:p>
            <a:pPr marL="342900" lvl="0" indent="-342900">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
        <p:nvSpPr>
          <p:cNvPr id="6" name="TextBox 5"/>
          <p:cNvSpPr txBox="1"/>
          <p:nvPr/>
        </p:nvSpPr>
        <p:spPr>
          <a:xfrm>
            <a:off x="4357686" y="4357694"/>
            <a:ext cx="3617401"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800" b="1" dirty="0" smtClean="0">
                <a:solidFill>
                  <a:srgbClr val="FFFF00"/>
                </a:solidFill>
                <a:effectLst>
                  <a:outerShdw blurRad="38100" dist="38100" dir="2700000" algn="tl">
                    <a:srgbClr val="000000">
                      <a:alpha val="43137"/>
                    </a:srgbClr>
                  </a:outerShdw>
                </a:effectLst>
              </a:rPr>
              <a:t>Type returned as string</a:t>
            </a:r>
            <a:endParaRPr lang="en-IN" sz="2800" b="1" dirty="0">
              <a:solidFill>
                <a:srgbClr val="FFFF00"/>
              </a:solidFill>
              <a:effectLst>
                <a:outerShdw blurRad="38100" dist="38100" dir="2700000" algn="tl">
                  <a:srgbClr val="000000">
                    <a:alpha val="43137"/>
                  </a:srgbClr>
                </a:outerShdw>
              </a:effectLst>
            </a:endParaRPr>
          </a:p>
        </p:txBody>
      </p:sp>
      <p:sp>
        <p:nvSpPr>
          <p:cNvPr id="13" name="Curved Up Arrow 12"/>
          <p:cNvSpPr/>
          <p:nvPr/>
        </p:nvSpPr>
        <p:spPr>
          <a:xfrm>
            <a:off x="3143240" y="4857760"/>
            <a:ext cx="1514712" cy="500042"/>
          </a:xfrm>
          <a:prstGeom prst="curved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TOKENS OR LEXICAL UNIT</a:t>
            </a:r>
          </a:p>
        </p:txBody>
      </p:sp>
      <p:sp>
        <p:nvSpPr>
          <p:cNvPr id="6" name="Content Placeholder 2"/>
          <p:cNvSpPr>
            <a:spLocks noGrp="1"/>
          </p:cNvSpPr>
          <p:nvPr>
            <p:ph idx="1"/>
          </p:nvPr>
        </p:nvSpPr>
        <p:spPr>
          <a:xfrm>
            <a:off x="1571604" y="1643050"/>
            <a:ext cx="7286676" cy="3643338"/>
          </a:xfrm>
        </p:spPr>
        <p:txBody>
          <a:bodyPr>
            <a:noAutofit/>
          </a:bodyPr>
          <a:lstStyle/>
          <a:p>
            <a:pPr>
              <a:buNone/>
            </a:pPr>
            <a:endParaRPr lang="en-US" sz="3200" b="1" dirty="0" smtClean="0">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is  Token?</a:t>
            </a:r>
          </a:p>
          <a:p>
            <a:pPr algn="just">
              <a:buNone/>
            </a:pPr>
            <a:endParaRPr lang="en-IN" sz="3200" b="1" dirty="0" smtClean="0">
              <a:solidFill>
                <a:srgbClr val="FFFF00"/>
              </a:solidFill>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Individual  elements that are identified by programming language are called tokens or lexical unit.</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071670" y="3071810"/>
            <a:ext cx="6215106" cy="785818"/>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INPUT ( ) FUNCTION</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INPUT ( ) FUNCTION</a:t>
            </a:r>
          </a:p>
        </p:txBody>
      </p:sp>
      <p:sp>
        <p:nvSpPr>
          <p:cNvPr id="8" name="Content Placeholder 2"/>
          <p:cNvSpPr txBox="1">
            <a:spLocks/>
          </p:cNvSpPr>
          <p:nvPr/>
        </p:nvSpPr>
        <p:spPr>
          <a:xfrm>
            <a:off x="1428728" y="1643050"/>
            <a:ext cx="7429552" cy="4857784"/>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		Input( ) Function  is a built in function of python used to read values from the user</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The general format or syntax of the input() is:</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Variable_to_hold_the_value=input(message)</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For Example:</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Where,</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variable_to_Hold_the_Value </a:t>
            </a:r>
            <a:r>
              <a:rPr lang="en-US" sz="2800" b="1" dirty="0" smtClean="0">
                <a:solidFill>
                  <a:schemeClr val="bg1"/>
                </a:solidFill>
                <a:effectLst>
                  <a:outerShdw blurRad="38100" dist="38100" dir="2700000" algn="tl">
                    <a:srgbClr val="000000">
                      <a:alpha val="43137"/>
                    </a:srgbClr>
                  </a:outerShdw>
                </a:effectLst>
              </a:rPr>
              <a:t>is a variable which is the label for a memory location where the value is stored.</a:t>
            </a: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INPUT ( ) FUNCTION</a:t>
            </a:r>
          </a:p>
        </p:txBody>
      </p:sp>
      <p:sp>
        <p:nvSpPr>
          <p:cNvPr id="8" name="Content Placeholder 2"/>
          <p:cNvSpPr txBox="1">
            <a:spLocks/>
          </p:cNvSpPr>
          <p:nvPr/>
        </p:nvSpPr>
        <p:spPr>
          <a:xfrm>
            <a:off x="1428728" y="1643050"/>
            <a:ext cx="7429552" cy="4786346"/>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For Example:</a:t>
            </a:r>
            <a:r>
              <a:rPr lang="en-US" sz="28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p = input(“Enter the value”)</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x = </a:t>
            </a:r>
            <a:r>
              <a:rPr lang="en-US" sz="2800" b="1" dirty="0" err="1" smtClean="0">
                <a:solidFill>
                  <a:srgbClr val="FFFF00"/>
                </a:solidFill>
                <a:effectLst>
                  <a:outerShdw blurRad="38100" dist="38100" dir="2700000" algn="tl">
                    <a:srgbClr val="000000">
                      <a:alpha val="43137"/>
                    </a:srgbClr>
                  </a:outerShdw>
                </a:effectLst>
              </a:rPr>
              <a:t>int</a:t>
            </a:r>
            <a:r>
              <a:rPr lang="en-US" sz="2800" b="1" dirty="0" smtClean="0">
                <a:solidFill>
                  <a:srgbClr val="FFFF00"/>
                </a:solidFill>
                <a:effectLst>
                  <a:outerShdw blurRad="38100" dist="38100" dir="2700000" algn="tl">
                    <a:srgbClr val="000000">
                      <a:alpha val="43137"/>
                    </a:srgbClr>
                  </a:outerShdw>
                </a:effectLst>
              </a:rPr>
              <a:t>(input(“Enter x value”))</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reads the value and converts it in to integer  type</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data or value.</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y=float(input(“Enter y value”))</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reads the value and converts it in to float type</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data or value.</a:t>
            </a: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INPUT ( ) FUNCTION</a:t>
            </a:r>
          </a:p>
        </p:txBody>
      </p:sp>
      <p:sp>
        <p:nvSpPr>
          <p:cNvPr id="8" name="Content Placeholder 2"/>
          <p:cNvSpPr txBox="1">
            <a:spLocks/>
          </p:cNvSpPr>
          <p:nvPr/>
        </p:nvSpPr>
        <p:spPr>
          <a:xfrm>
            <a:off x="1428728" y="1643050"/>
            <a:ext cx="7429552" cy="3643338"/>
          </a:xfrm>
          <a:prstGeom prst="rect">
            <a:avLst/>
          </a:prstGeom>
        </p:spPr>
        <p:txBody>
          <a:bodyPr vert="horz" lIns="91440" tIns="45720" rIns="91440" bIns="45720" rtlCol="0">
            <a:noAutofit/>
          </a:bodyPr>
          <a:lstStyle/>
          <a:p>
            <a:pPr marL="342900" lvl="0" indent="-342900" algn="just">
              <a:spcBef>
                <a:spcPct val="20000"/>
              </a:spcBef>
              <a:defRPr/>
            </a:pPr>
            <a:r>
              <a:rPr lang="en-US" sz="2800" b="1" u="sng" dirty="0" smtClean="0">
                <a:solidFill>
                  <a:srgbClr val="FFFF00"/>
                </a:solidFill>
                <a:effectLst>
                  <a:outerShdw blurRad="38100" dist="38100" dir="2700000" algn="tl">
                    <a:srgbClr val="000000">
                      <a:alpha val="43137"/>
                    </a:srgbClr>
                  </a:outerShdw>
                </a:effectLst>
              </a:rPr>
              <a:t>int ( ) and float ( ) Functions:</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		Python offers two functions to be used with input( ) to convert the received values:</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Example 1:   </a:t>
            </a:r>
            <a:r>
              <a:rPr lang="en-US" sz="2800" b="1" dirty="0" smtClean="0">
                <a:solidFill>
                  <a:schemeClr val="bg1"/>
                </a:solidFill>
                <a:effectLst>
                  <a:outerShdw blurRad="38100" dist="38100" dir="2700000" algn="tl">
                    <a:srgbClr val="000000">
                      <a:alpha val="43137"/>
                    </a:srgbClr>
                  </a:outerShdw>
                </a:effectLst>
              </a:rPr>
              <a:t>&gt;&gt;age = </a:t>
            </a:r>
            <a:r>
              <a:rPr lang="en-US" sz="2800" b="1" dirty="0" err="1" smtClean="0">
                <a:solidFill>
                  <a:schemeClr val="bg1"/>
                </a:solidFill>
                <a:effectLst>
                  <a:outerShdw blurRad="38100" dist="38100" dir="2700000" algn="tl">
                    <a:srgbClr val="000000">
                      <a:alpha val="43137"/>
                    </a:srgbClr>
                  </a:outerShdw>
                </a:effectLst>
              </a:rPr>
              <a:t>int</a:t>
            </a:r>
            <a:r>
              <a:rPr lang="en-US" sz="2800" b="1" dirty="0" smtClean="0">
                <a:solidFill>
                  <a:schemeClr val="bg1"/>
                </a:solidFill>
                <a:effectLst>
                  <a:outerShdw blurRad="38100" dist="38100" dir="2700000" algn="tl">
                    <a:srgbClr val="000000">
                      <a:alpha val="43137"/>
                    </a:srgbClr>
                  </a:outerShdw>
                </a:effectLst>
              </a:rPr>
              <a:t>(input(“Enter age”))</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Example 2:</a:t>
            </a:r>
            <a:r>
              <a:rPr lang="en-US" sz="2800" b="1" dirty="0" smtClean="0">
                <a:solidFill>
                  <a:schemeClr val="bg1"/>
                </a:solidFill>
                <a:effectLst>
                  <a:outerShdw blurRad="38100" dist="38100" dir="2700000" algn="tl">
                    <a:srgbClr val="000000">
                      <a:alpha val="43137"/>
                    </a:srgbClr>
                  </a:outerShdw>
                </a:effectLst>
              </a:rPr>
              <a:t>	&gt;&gt;</a:t>
            </a:r>
            <a:r>
              <a:rPr lang="en-US" sz="2800" b="1" dirty="0" err="1" smtClean="0">
                <a:solidFill>
                  <a:schemeClr val="bg1"/>
                </a:solidFill>
                <a:effectLst>
                  <a:outerShdw blurRad="38100" dist="38100" dir="2700000" algn="tl">
                    <a:srgbClr val="000000">
                      <a:alpha val="43137"/>
                    </a:srgbClr>
                  </a:outerShdw>
                </a:effectLst>
              </a:rPr>
              <a:t>sal</a:t>
            </a:r>
            <a:r>
              <a:rPr lang="en-US" sz="2800" b="1" dirty="0" smtClean="0">
                <a:solidFill>
                  <a:schemeClr val="bg1"/>
                </a:solidFill>
                <a:effectLst>
                  <a:outerShdw blurRad="38100" dist="38100" dir="2700000" algn="tl">
                    <a:srgbClr val="000000">
                      <a:alpha val="43137"/>
                    </a:srgbClr>
                  </a:outerShdw>
                </a:effectLst>
              </a:rPr>
              <a:t>=float(input(“Enter salary))</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000232" y="3000372"/>
            <a:ext cx="6357982"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rgbClr val="FF0066"/>
                </a:solidFill>
                <a:effectLst>
                  <a:outerShdw blurRad="38100" dist="38100" dir="2700000" algn="tl">
                    <a:srgbClr val="000000">
                      <a:alpha val="43137"/>
                    </a:srgbClr>
                  </a:outerShdw>
                </a:effectLst>
              </a:rPr>
              <a:t>PRINT ( ) FUNCTION</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PRINT ( ) FUNCTION</a:t>
            </a:r>
          </a:p>
        </p:txBody>
      </p:sp>
      <p:sp>
        <p:nvSpPr>
          <p:cNvPr id="8" name="Content Placeholder 2"/>
          <p:cNvSpPr txBox="1">
            <a:spLocks/>
          </p:cNvSpPr>
          <p:nvPr/>
        </p:nvSpPr>
        <p:spPr>
          <a:xfrm>
            <a:off x="1428728" y="1142984"/>
            <a:ext cx="7429552" cy="5000660"/>
          </a:xfrm>
          <a:prstGeom prst="rect">
            <a:avLst/>
          </a:prstGeom>
        </p:spPr>
        <p:txBody>
          <a:bodyPr vert="horz" lIns="91440" tIns="45720" rIns="91440" bIns="45720" rtlCol="0">
            <a:noAutofit/>
          </a:bodyPr>
          <a:lstStyle/>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		</a:t>
            </a:r>
            <a:r>
              <a:rPr lang="en-US" sz="2800" b="1" dirty="0" smtClean="0">
                <a:solidFill>
                  <a:srgbClr val="FFFF00"/>
                </a:solidFill>
                <a:effectLst>
                  <a:outerShdw blurRad="38100" dist="38100" dir="2700000" algn="tl">
                    <a:srgbClr val="000000">
                      <a:alpha val="43137"/>
                    </a:srgbClr>
                  </a:outerShdw>
                </a:effectLst>
              </a:rPr>
              <a:t>print( ) </a:t>
            </a:r>
            <a:r>
              <a:rPr lang="en-US" sz="2800" b="1" dirty="0" smtClean="0">
                <a:solidFill>
                  <a:schemeClr val="bg1"/>
                </a:solidFill>
                <a:effectLst>
                  <a:outerShdw blurRad="38100" dist="38100" dir="2700000" algn="tl">
                    <a:srgbClr val="000000">
                      <a:alpha val="43137"/>
                    </a:srgbClr>
                  </a:outerShdw>
                </a:effectLst>
              </a:rPr>
              <a:t>Function  is a built in function of python used to display the values on the screen</a:t>
            </a:r>
          </a:p>
          <a:p>
            <a:pPr marL="342900" lvl="0" indent="-342900" algn="just">
              <a:spcBef>
                <a:spcPct val="20000"/>
              </a:spcBef>
              <a:defRPr/>
            </a:pPr>
            <a:r>
              <a:rPr lang="en-US" sz="2800" b="1" dirty="0" smtClean="0">
                <a:solidFill>
                  <a:schemeClr val="bg1"/>
                </a:solidFill>
                <a:effectLst>
                  <a:outerShdw blurRad="38100" dist="38100" dir="2700000" algn="tl">
                    <a:srgbClr val="000000">
                      <a:alpha val="43137"/>
                    </a:srgbClr>
                  </a:outerShdw>
                </a:effectLst>
              </a:rPr>
              <a:t>The general format or syntax of the input() is:</a:t>
            </a:r>
          </a:p>
          <a:p>
            <a:pPr marL="342900" lvl="0" indent="-342900" algn="just">
              <a:spcBef>
                <a:spcPct val="20000"/>
              </a:spcBef>
              <a:defRPr/>
            </a:pPr>
            <a:r>
              <a:rPr lang="en-IN" sz="2800" b="1" dirty="0" smtClean="0">
                <a:solidFill>
                  <a:srgbClr val="FFFF00"/>
                </a:solidFill>
                <a:effectLst>
                  <a:outerShdw blurRad="38100" dist="38100" dir="2700000" algn="tl">
                    <a:srgbClr val="000000">
                      <a:alpha val="43137"/>
                    </a:srgbClr>
                  </a:outerShdw>
                </a:effectLst>
              </a:rPr>
              <a:t>print(*objects, sep=' ', end='\n', file=sys.stdout, flush=False)</a:t>
            </a:r>
          </a:p>
          <a:p>
            <a:pPr marL="342900" lvl="0" indent="-342900" algn="just">
              <a:spcBef>
                <a:spcPct val="20000"/>
              </a:spcBef>
              <a:defRPr/>
            </a:pPr>
            <a:r>
              <a:rPr lang="en-IN" sz="2400" b="1" dirty="0" smtClean="0">
                <a:solidFill>
                  <a:schemeClr val="bg1"/>
                </a:solidFill>
                <a:effectLst>
                  <a:outerShdw blurRad="38100" dist="38100" dir="2700000" algn="tl">
                    <a:srgbClr val="000000">
                      <a:alpha val="43137"/>
                    </a:srgbClr>
                  </a:outerShdw>
                </a:effectLst>
              </a:rPr>
              <a:t>		</a:t>
            </a:r>
            <a:r>
              <a:rPr lang="en-IN" sz="2600" b="1" dirty="0" smtClean="0">
                <a:solidFill>
                  <a:schemeClr val="bg1"/>
                </a:solidFill>
                <a:effectLst>
                  <a:outerShdw blurRad="38100" dist="38100" dir="2700000" algn="tl">
                    <a:srgbClr val="000000">
                      <a:alpha val="43137"/>
                    </a:srgbClr>
                  </a:outerShdw>
                </a:effectLst>
              </a:rPr>
              <a:t>The print function can print an arbitrary number of values ("value1, value2, ..."), which are separated by commas. These values are separated by blanks. In the following example we can see two print calls. We are printing two values in both cases, i.e. a string and a float number:</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PRINT ( ) FUNCTION</a:t>
            </a:r>
          </a:p>
        </p:txBody>
      </p:sp>
      <p:sp>
        <p:nvSpPr>
          <p:cNvPr id="8" name="Content Placeholder 2"/>
          <p:cNvSpPr txBox="1">
            <a:spLocks/>
          </p:cNvSpPr>
          <p:nvPr/>
        </p:nvSpPr>
        <p:spPr>
          <a:xfrm>
            <a:off x="1428728" y="1643050"/>
            <a:ext cx="7429552" cy="4714908"/>
          </a:xfrm>
          <a:prstGeom prst="rect">
            <a:avLst/>
          </a:prstGeom>
        </p:spPr>
        <p:txBody>
          <a:bodyPr vert="horz" lIns="91440" tIns="45720" rIns="91440" bIns="45720" rtlCol="0">
            <a:noAutofit/>
          </a:bodyPr>
          <a:lstStyle/>
          <a:p>
            <a:pPr marL="342900" indent="-342900" algn="just">
              <a:spcBef>
                <a:spcPct val="20000"/>
              </a:spcBef>
              <a:defRPr/>
            </a:pPr>
            <a:r>
              <a:rPr lang="en-IN" sz="2800" b="1" dirty="0" smtClean="0">
                <a:solidFill>
                  <a:srgbClr val="FFFF00"/>
                </a:solidFill>
              </a:rPr>
              <a:t>print() Parameters:</a:t>
            </a:r>
          </a:p>
          <a:p>
            <a:pPr algn="just"/>
            <a:r>
              <a:rPr lang="en-IN" sz="2800" b="1" dirty="0" smtClean="0">
                <a:solidFill>
                  <a:schemeClr val="bg1"/>
                </a:solidFill>
                <a:effectLst>
                  <a:outerShdw blurRad="38100" dist="38100" dir="2700000" algn="tl">
                    <a:srgbClr val="000000">
                      <a:alpha val="43137"/>
                    </a:srgbClr>
                  </a:outerShdw>
                </a:effectLst>
              </a:rPr>
              <a:t>objects - object to the printed. * indicates that there may be more than one object</a:t>
            </a:r>
            <a:endParaRPr lang="en-US" sz="2800" b="1" dirty="0" smtClean="0">
              <a:solidFill>
                <a:srgbClr val="FFFF00"/>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sep - objects are separated by sep. Default value: ' ‘ end - end is printed at last</a:t>
            </a:r>
          </a:p>
          <a:p>
            <a:pPr algn="just"/>
            <a:r>
              <a:rPr lang="en-IN" sz="2800" b="1" dirty="0" smtClean="0">
                <a:solidFill>
                  <a:schemeClr val="bg1"/>
                </a:solidFill>
                <a:effectLst>
                  <a:outerShdw blurRad="38100" dist="38100" dir="2700000" algn="tl">
                    <a:srgbClr val="000000">
                      <a:alpha val="43137"/>
                    </a:srgbClr>
                  </a:outerShdw>
                </a:effectLst>
              </a:rPr>
              <a:t>file - must be an object with write(string) method. If omitted it, sys.stdout will be used which prints objects on the screen.</a:t>
            </a:r>
          </a:p>
          <a:p>
            <a:pPr algn="just"/>
            <a:r>
              <a:rPr lang="en-IN" sz="2800" b="1" dirty="0" smtClean="0">
                <a:solidFill>
                  <a:schemeClr val="bg1"/>
                </a:solidFill>
                <a:effectLst>
                  <a:outerShdw blurRad="38100" dist="38100" dir="2700000" algn="tl">
                    <a:srgbClr val="000000">
                      <a:alpha val="43137"/>
                    </a:srgbClr>
                  </a:outerShdw>
                </a:effectLst>
              </a:rPr>
              <a:t>flush - If True, the stream is forcibly flushed. Default value: False</a:t>
            </a:r>
          </a:p>
          <a:p>
            <a:pPr marL="342900" indent="-342900" algn="just">
              <a:spcBef>
                <a:spcPct val="20000"/>
              </a:spcBef>
              <a:defRPr/>
            </a:pPr>
            <a:endParaRPr lang="en-IN" sz="2800" b="1" dirty="0" smtClean="0"/>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PRINT ( ) FUNCTION</a:t>
            </a:r>
          </a:p>
        </p:txBody>
      </p:sp>
      <p:sp>
        <p:nvSpPr>
          <p:cNvPr id="8" name="Content Placeholder 2"/>
          <p:cNvSpPr txBox="1">
            <a:spLocks/>
          </p:cNvSpPr>
          <p:nvPr/>
        </p:nvSpPr>
        <p:spPr>
          <a:xfrm>
            <a:off x="3071802" y="1857364"/>
            <a:ext cx="5357850" cy="4714908"/>
          </a:xfrm>
          <a:prstGeom prst="rect">
            <a:avLst/>
          </a:prstGeom>
        </p:spPr>
        <p:txBody>
          <a:bodyPr vert="horz" lIns="91440" tIns="45720" rIns="91440" bIns="45720" rtlCol="0">
            <a:noAutofit/>
          </a:bodyPr>
          <a:lstStyle/>
          <a:p>
            <a:pPr algn="just"/>
            <a:r>
              <a:rPr lang="en-IN" sz="2800" b="1" dirty="0" smtClean="0">
                <a:solidFill>
                  <a:schemeClr val="bg1"/>
                </a:solidFill>
                <a:effectLst>
                  <a:outerShdw blurRad="38100" dist="38100" dir="2700000" algn="tl">
                    <a:srgbClr val="000000">
                      <a:alpha val="43137"/>
                    </a:srgbClr>
                  </a:outerShdw>
                </a:effectLst>
              </a:rPr>
              <a:t>print("Python is fun.")</a:t>
            </a:r>
          </a:p>
          <a:p>
            <a:pPr algn="just"/>
            <a:r>
              <a:rPr lang="en-IN" sz="2800" b="1" dirty="0" smtClean="0">
                <a:solidFill>
                  <a:schemeClr val="bg1"/>
                </a:solidFill>
                <a:effectLst>
                  <a:outerShdw blurRad="38100" dist="38100" dir="2700000" algn="tl">
                    <a:srgbClr val="000000">
                      <a:alpha val="43137"/>
                    </a:srgbClr>
                  </a:outerShdw>
                </a:effectLst>
              </a:rPr>
              <a:t>a = 5</a:t>
            </a:r>
          </a:p>
          <a:p>
            <a:pPr algn="just"/>
            <a:r>
              <a:rPr lang="en-IN" sz="2800" b="1" dirty="0" smtClean="0">
                <a:solidFill>
                  <a:srgbClr val="FFFF00"/>
                </a:solidFill>
                <a:effectLst>
                  <a:outerShdw blurRad="38100" dist="38100" dir="2700000" algn="tl">
                    <a:srgbClr val="000000">
                      <a:alpha val="43137"/>
                    </a:srgbClr>
                  </a:outerShdw>
                </a:effectLst>
              </a:rPr>
              <a:t>#Two objects are passed:</a:t>
            </a:r>
          </a:p>
          <a:p>
            <a:pPr algn="just"/>
            <a:r>
              <a:rPr lang="en-IN" sz="2800" b="1" dirty="0" smtClean="0">
                <a:solidFill>
                  <a:schemeClr val="bg1"/>
                </a:solidFill>
                <a:effectLst>
                  <a:outerShdw blurRad="38100" dist="38100" dir="2700000" algn="tl">
                    <a:srgbClr val="000000">
                      <a:alpha val="43137"/>
                    </a:srgbClr>
                  </a:outerShdw>
                </a:effectLst>
              </a:rPr>
              <a:t>print("a =", a)</a:t>
            </a:r>
          </a:p>
          <a:p>
            <a:pPr algn="just"/>
            <a:r>
              <a:rPr lang="en-IN" sz="2800" b="1" dirty="0" smtClean="0">
                <a:solidFill>
                  <a:schemeClr val="bg1"/>
                </a:solidFill>
                <a:effectLst>
                  <a:outerShdw blurRad="38100" dist="38100" dir="2700000" algn="tl">
                    <a:srgbClr val="000000">
                      <a:alpha val="43137"/>
                    </a:srgbClr>
                  </a:outerShdw>
                </a:effectLst>
              </a:rPr>
              <a:t>b = a</a:t>
            </a:r>
          </a:p>
          <a:p>
            <a:pPr algn="just"/>
            <a:r>
              <a:rPr lang="en-IN" sz="2800" b="1" dirty="0" smtClean="0">
                <a:solidFill>
                  <a:schemeClr val="bg1"/>
                </a:solidFill>
                <a:effectLst>
                  <a:outerShdw blurRad="38100" dist="38100" dir="2700000" algn="tl">
                    <a:srgbClr val="000000">
                      <a:alpha val="43137"/>
                    </a:srgbClr>
                  </a:outerShdw>
                </a:effectLst>
              </a:rPr>
              <a:t> </a:t>
            </a:r>
            <a:r>
              <a:rPr lang="en-IN" sz="2800" b="1" dirty="0" smtClean="0">
                <a:solidFill>
                  <a:srgbClr val="FFFF00"/>
                </a:solidFill>
                <a:effectLst>
                  <a:outerShdw blurRad="38100" dist="38100" dir="2700000" algn="tl">
                    <a:srgbClr val="000000">
                      <a:alpha val="43137"/>
                    </a:srgbClr>
                  </a:outerShdw>
                </a:effectLst>
              </a:rPr>
              <a:t># Three objects are passed: </a:t>
            </a:r>
          </a:p>
          <a:p>
            <a:pPr algn="just"/>
            <a:r>
              <a:rPr lang="en-IN" sz="2800" b="1" dirty="0" smtClean="0">
                <a:solidFill>
                  <a:schemeClr val="bg1"/>
                </a:solidFill>
                <a:effectLst>
                  <a:outerShdw blurRad="38100" dist="38100" dir="2700000" algn="tl">
                    <a:srgbClr val="000000">
                      <a:alpha val="43137"/>
                    </a:srgbClr>
                  </a:outerShdw>
                </a:effectLst>
              </a:rPr>
              <a:t>print('a =', a, '= b‘)</a:t>
            </a:r>
          </a:p>
          <a:p>
            <a:pPr algn="just"/>
            <a:r>
              <a:rPr lang="en-IN" sz="2800" b="1" dirty="0" smtClean="0">
                <a:solidFill>
                  <a:schemeClr val="bg1"/>
                </a:solidFill>
                <a:effectLst>
                  <a:outerShdw blurRad="38100" dist="38100" dir="2700000" algn="tl">
                    <a:srgbClr val="000000">
                      <a:alpha val="43137"/>
                    </a:srgbClr>
                  </a:outerShdw>
                </a:effectLst>
              </a:rPr>
              <a:t>Output</a:t>
            </a:r>
          </a:p>
          <a:p>
            <a:pPr algn="just"/>
            <a:r>
              <a:rPr lang="en-IN" sz="2800" b="1" dirty="0" smtClean="0">
                <a:solidFill>
                  <a:schemeClr val="bg1"/>
                </a:solidFill>
                <a:effectLst>
                  <a:outerShdw blurRad="38100" dist="38100" dir="2700000" algn="tl">
                    <a:srgbClr val="000000">
                      <a:alpha val="43137"/>
                    </a:srgbClr>
                  </a:outerShdw>
                </a:effectLst>
              </a:rPr>
              <a:t>Python is fun. </a:t>
            </a:r>
          </a:p>
          <a:p>
            <a:pPr algn="just"/>
            <a:r>
              <a:rPr lang="en-IN" sz="2800" b="1" dirty="0" smtClean="0">
                <a:solidFill>
                  <a:schemeClr val="bg1"/>
                </a:solidFill>
                <a:effectLst>
                  <a:outerShdw blurRad="38100" dist="38100" dir="2700000" algn="tl">
                    <a:srgbClr val="000000">
                      <a:alpha val="43137"/>
                    </a:srgbClr>
                  </a:outerShdw>
                </a:effectLst>
              </a:rPr>
              <a:t>a = 5 </a:t>
            </a:r>
          </a:p>
          <a:p>
            <a:pPr algn="just"/>
            <a:r>
              <a:rPr lang="en-IN" sz="2800" b="1" dirty="0" smtClean="0">
                <a:solidFill>
                  <a:schemeClr val="bg1"/>
                </a:solidFill>
                <a:effectLst>
                  <a:outerShdw blurRad="38100" dist="38100" dir="2700000" algn="tl">
                    <a:srgbClr val="000000">
                      <a:alpha val="43137"/>
                    </a:srgbClr>
                  </a:outerShdw>
                </a:effectLst>
              </a:rPr>
              <a:t>a = 5 = b</a:t>
            </a:r>
            <a:endParaRPr lang="en-US" sz="2800" b="1" dirty="0" smtClean="0">
              <a:solidFill>
                <a:schemeClr val="bg1"/>
              </a:solidFill>
              <a:effectLst>
                <a:outerShdw blurRad="38100" dist="38100" dir="2700000" algn="tl">
                  <a:srgbClr val="000000">
                    <a:alpha val="43137"/>
                  </a:srgbClr>
                </a:outerShdw>
              </a:effectLst>
            </a:endParaRPr>
          </a:p>
        </p:txBody>
      </p:sp>
      <p:sp>
        <p:nvSpPr>
          <p:cNvPr id="4" name="Rectangle 3"/>
          <p:cNvSpPr/>
          <p:nvPr/>
        </p:nvSpPr>
        <p:spPr>
          <a:xfrm>
            <a:off x="1500166" y="1262706"/>
            <a:ext cx="6268063" cy="523220"/>
          </a:xfrm>
          <a:prstGeom prst="rect">
            <a:avLst/>
          </a:prstGeom>
        </p:spPr>
        <p:txBody>
          <a:bodyPr wrap="none">
            <a:spAutoFit/>
          </a:bodyPr>
          <a:lstStyle/>
          <a:p>
            <a:r>
              <a:rPr lang="en-IN" sz="2800" b="1" dirty="0" smtClean="0">
                <a:solidFill>
                  <a:srgbClr val="FFFF00"/>
                </a:solidFill>
                <a:effectLst>
                  <a:outerShdw blurRad="38100" dist="38100" dir="2700000" algn="tl">
                    <a:srgbClr val="000000">
                      <a:alpha val="43137"/>
                    </a:srgbClr>
                  </a:outerShdw>
                </a:effectLst>
              </a:rPr>
              <a:t>Example 1: How print() works in Python?</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PRINT ( ) FUNCTION</a:t>
            </a:r>
          </a:p>
        </p:txBody>
      </p:sp>
      <p:sp>
        <p:nvSpPr>
          <p:cNvPr id="8" name="Content Placeholder 2"/>
          <p:cNvSpPr txBox="1">
            <a:spLocks/>
          </p:cNvSpPr>
          <p:nvPr/>
        </p:nvSpPr>
        <p:spPr>
          <a:xfrm>
            <a:off x="1714480" y="2428868"/>
            <a:ext cx="5357850" cy="3214710"/>
          </a:xfrm>
          <a:prstGeom prst="rect">
            <a:avLst/>
          </a:prstGeom>
        </p:spPr>
        <p:txBody>
          <a:bodyPr vert="horz" lIns="91440" tIns="45720" rIns="91440" bIns="45720" rtlCol="0">
            <a:noAutofit/>
          </a:bodyPr>
          <a:lstStyle/>
          <a:p>
            <a:pPr algn="just"/>
            <a:r>
              <a:rPr lang="pt-BR" sz="2800" b="1" dirty="0" smtClean="0">
                <a:solidFill>
                  <a:schemeClr val="bg1"/>
                </a:solidFill>
                <a:effectLst>
                  <a:outerShdw blurRad="38100" dist="38100" dir="2700000" algn="tl">
                    <a:srgbClr val="000000">
                      <a:alpha val="43137"/>
                    </a:srgbClr>
                  </a:outerShdw>
                </a:effectLst>
              </a:rPr>
              <a:t>&gt;&gt;&gt; print("a = ", a) </a:t>
            </a:r>
          </a:p>
          <a:p>
            <a:pPr algn="just"/>
            <a:r>
              <a:rPr lang="pt-BR" sz="2800" b="1" dirty="0" smtClean="0">
                <a:solidFill>
                  <a:schemeClr val="bg1"/>
                </a:solidFill>
                <a:effectLst>
                  <a:outerShdw blurRad="38100" dist="38100" dir="2700000" algn="tl">
                    <a:srgbClr val="000000">
                      <a:alpha val="43137"/>
                    </a:srgbClr>
                  </a:outerShdw>
                </a:effectLst>
              </a:rPr>
              <a:t>a = 3.564</a:t>
            </a:r>
          </a:p>
          <a:p>
            <a:pPr algn="just"/>
            <a:r>
              <a:rPr lang="pt-BR" sz="2800" b="1" dirty="0" smtClean="0">
                <a:solidFill>
                  <a:schemeClr val="bg1"/>
                </a:solidFill>
                <a:effectLst>
                  <a:outerShdw blurRad="38100" dist="38100" dir="2700000" algn="tl">
                    <a:srgbClr val="000000">
                      <a:alpha val="43137"/>
                    </a:srgbClr>
                  </a:outerShdw>
                </a:effectLst>
              </a:rPr>
              <a:t>&gt;&gt;&gt; print("a = \n", a)</a:t>
            </a:r>
          </a:p>
          <a:p>
            <a:pPr algn="just"/>
            <a:r>
              <a:rPr lang="pt-BR" sz="2800" b="1" dirty="0" smtClean="0">
                <a:solidFill>
                  <a:schemeClr val="bg1"/>
                </a:solidFill>
                <a:effectLst>
                  <a:outerShdw blurRad="38100" dist="38100" dir="2700000" algn="tl">
                    <a:srgbClr val="000000">
                      <a:alpha val="43137"/>
                    </a:srgbClr>
                  </a:outerShdw>
                </a:effectLst>
              </a:rPr>
              <a:t>a = </a:t>
            </a:r>
          </a:p>
          <a:p>
            <a:pPr algn="just"/>
            <a:r>
              <a:rPr lang="pt-BR" sz="2800" b="1" dirty="0" smtClean="0">
                <a:solidFill>
                  <a:schemeClr val="bg1"/>
                </a:solidFill>
                <a:effectLst>
                  <a:outerShdw blurRad="38100" dist="38100" dir="2700000" algn="tl">
                    <a:srgbClr val="000000">
                      <a:alpha val="43137"/>
                    </a:srgbClr>
                  </a:outerShdw>
                </a:effectLst>
              </a:rPr>
              <a:t>3.564 </a:t>
            </a:r>
          </a:p>
          <a:p>
            <a:pPr algn="just"/>
            <a:r>
              <a:rPr lang="pt-BR" sz="2800" b="1" dirty="0" smtClean="0">
                <a:solidFill>
                  <a:schemeClr val="bg1"/>
                </a:solidFill>
                <a:effectLst>
                  <a:outerShdw blurRad="38100" dist="38100" dir="2700000" algn="tl">
                    <a:srgbClr val="000000">
                      <a:alpha val="43137"/>
                    </a:srgbClr>
                  </a:outerShdw>
                </a:effectLst>
              </a:rPr>
              <a:t>&gt;&gt;&gt; </a:t>
            </a:r>
            <a:endParaRPr lang="en-US" sz="2800" b="1" dirty="0" smtClean="0">
              <a:solidFill>
                <a:schemeClr val="bg1"/>
              </a:solidFill>
              <a:effectLst>
                <a:outerShdw blurRad="38100" dist="38100" dir="2700000" algn="tl">
                  <a:srgbClr val="000000">
                    <a:alpha val="43137"/>
                  </a:srgbClr>
                </a:outerShdw>
              </a:effectLst>
            </a:endParaRPr>
          </a:p>
        </p:txBody>
      </p:sp>
      <p:sp>
        <p:nvSpPr>
          <p:cNvPr id="4" name="Rectangle 3"/>
          <p:cNvSpPr/>
          <p:nvPr/>
        </p:nvSpPr>
        <p:spPr>
          <a:xfrm>
            <a:off x="1500166" y="1428736"/>
            <a:ext cx="6268063" cy="523220"/>
          </a:xfrm>
          <a:prstGeom prst="rect">
            <a:avLst/>
          </a:prstGeom>
        </p:spPr>
        <p:txBody>
          <a:bodyPr wrap="none">
            <a:spAutoFit/>
          </a:bodyPr>
          <a:lstStyle/>
          <a:p>
            <a:r>
              <a:rPr lang="en-IN" sz="2800" b="1" dirty="0" smtClean="0">
                <a:solidFill>
                  <a:srgbClr val="FFFF00"/>
                </a:solidFill>
                <a:effectLst>
                  <a:outerShdw blurRad="38100" dist="38100" dir="2700000" algn="tl">
                    <a:srgbClr val="000000">
                      <a:alpha val="43137"/>
                    </a:srgbClr>
                  </a:outerShdw>
                </a:effectLst>
              </a:rPr>
              <a:t>Example 2: How print() works in Python?</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500166" y="285728"/>
            <a:ext cx="6643734" cy="1143008"/>
          </a:xfrm>
        </p:spPr>
        <p:txBody>
          <a:bodyPr>
            <a:normAutofit/>
          </a:bodyPr>
          <a:lstStyle/>
          <a:p>
            <a:pPr marL="514350" indent="-514350" algn="ctr"/>
            <a:r>
              <a:rPr lang="en-US"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Any Questions Please</a:t>
            </a:r>
            <a:endParaRPr lang="en-IN"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C:\Users\Prakruti\Desktop\Python Books\Logos\purple-question-mark-clip-art-medium-question-mark-in-a-triangle-3d-33.3-13395.png"/>
          <p:cNvPicPr>
            <a:picLocks noChangeAspect="1" noChangeArrowheads="1"/>
          </p:cNvPicPr>
          <p:nvPr/>
        </p:nvPicPr>
        <p:blipFill>
          <a:blip r:embed="rId4" cstate="print"/>
          <a:srcRect/>
          <a:stretch>
            <a:fillRect/>
          </a:stretch>
        </p:blipFill>
        <p:spPr bwMode="auto">
          <a:xfrm>
            <a:off x="3000364" y="2214554"/>
            <a:ext cx="3099076" cy="3221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214546" y="3143248"/>
            <a:ext cx="6000792" cy="714380"/>
          </a:xfrm>
        </p:spPr>
        <p:style>
          <a:lnRef idx="0">
            <a:schemeClr val="accent2"/>
          </a:lnRef>
          <a:fillRef idx="3">
            <a:schemeClr val="accent2"/>
          </a:fillRef>
          <a:effectRef idx="3">
            <a:schemeClr val="accent2"/>
          </a:effectRef>
          <a:fontRef idx="minor">
            <a:schemeClr val="lt1"/>
          </a:fontRef>
        </p:style>
        <p:txBody>
          <a:bodyPr>
            <a:noAutofit/>
          </a:bodyPr>
          <a:lstStyle/>
          <a:p>
            <a:pPr algn="ctr">
              <a:buNone/>
            </a:pPr>
            <a:r>
              <a:rPr lang="en-IN" sz="3200" b="1" dirty="0" smtClean="0">
                <a:solidFill>
                  <a:srgbClr val="FFFF00"/>
                </a:solidFill>
                <a:effectLst>
                  <a:outerShdw blurRad="38100" dist="38100" dir="2700000" algn="tl">
                    <a:srgbClr val="000000">
                      <a:alpha val="43137"/>
                    </a:srgbClr>
                  </a:outerShdw>
                </a:effectLst>
              </a:rPr>
              <a:t>TYPES OF LEXICAL UNITS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285852" y="2285992"/>
            <a:ext cx="7429552" cy="2643206"/>
          </a:xfrm>
        </p:spPr>
        <p:txBody>
          <a:bodyPr>
            <a:noAutofit/>
          </a:bodyPr>
          <a:lstStyle/>
          <a:p>
            <a:pPr algn="ctr"/>
            <a:r>
              <a:rPr lang="en-US" sz="4400" b="1" u="sng" dirty="0" smtClean="0">
                <a:solidFill>
                  <a:srgbClr val="FFFF00"/>
                </a:solidFill>
                <a:effectLst>
                  <a:outerShdw blurRad="38100" dist="38100" dir="2700000" algn="tl">
                    <a:srgbClr val="000000">
                      <a:alpha val="43137"/>
                    </a:srgbClr>
                  </a:outerShdw>
                </a:effectLst>
              </a:rPr>
              <a:t>CLASS TEST  </a:t>
            </a:r>
            <a:br>
              <a:rPr lang="en-US" sz="4400" b="1" u="sng" dirty="0" smtClean="0">
                <a:solidFill>
                  <a:srgbClr val="FFFF00"/>
                </a:solidFill>
                <a:effectLst>
                  <a:outerShdw blurRad="38100" dist="38100" dir="2700000" algn="tl">
                    <a:srgbClr val="000000">
                      <a:alpha val="43137"/>
                    </a:srgbClr>
                  </a:outerShdw>
                </a:effectLst>
              </a:rPr>
            </a:br>
            <a:r>
              <a:rPr lang="en-US" sz="4400" b="1" u="sng" dirty="0" smtClean="0">
                <a:solidFill>
                  <a:srgbClr val="FFFF00"/>
                </a:solidFill>
                <a:effectLst>
                  <a:outerShdw blurRad="38100" dist="38100" dir="2700000" algn="tl">
                    <a:srgbClr val="000000">
                      <a:alpha val="43137"/>
                    </a:srgbClr>
                  </a:outerShdw>
                </a:effectLst>
              </a:rPr>
              <a:t>ON </a:t>
            </a:r>
            <a:br>
              <a:rPr lang="en-US" sz="4400" b="1" u="sng" dirty="0" smtClean="0">
                <a:solidFill>
                  <a:srgbClr val="FFFF00"/>
                </a:solidFill>
                <a:effectLst>
                  <a:outerShdw blurRad="38100" dist="38100" dir="2700000" algn="tl">
                    <a:srgbClr val="000000">
                      <a:alpha val="43137"/>
                    </a:srgbClr>
                  </a:outerShdw>
                </a:effectLst>
              </a:rPr>
            </a:br>
            <a:r>
              <a:rPr lang="en-US" sz="4400" b="1" u="sng" dirty="0" smtClean="0">
                <a:solidFill>
                  <a:srgbClr val="FFFF00"/>
                </a:solidFill>
                <a:effectLst>
                  <a:outerShdw blurRad="38100" dist="38100" dir="2700000" algn="tl">
                    <a:srgbClr val="000000">
                      <a:alpha val="43137"/>
                    </a:srgbClr>
                  </a:outerShdw>
                </a:effectLst>
              </a:rPr>
              <a:t>PYTHON FUNDAMENTALS</a:t>
            </a:r>
            <a:br>
              <a:rPr lang="en-US" sz="4400" b="1" u="sng" dirty="0" smtClean="0">
                <a:solidFill>
                  <a:srgbClr val="FFFF00"/>
                </a:solidFill>
                <a:effectLst>
                  <a:outerShdw blurRad="38100" dist="38100" dir="2700000" algn="tl">
                    <a:srgbClr val="000000">
                      <a:alpha val="43137"/>
                    </a:srgbClr>
                  </a:outerShdw>
                </a:effectLst>
              </a:rPr>
            </a:br>
            <a:r>
              <a:rPr lang="en-US" sz="4400" b="1" u="sng" dirty="0" smtClean="0">
                <a:solidFill>
                  <a:srgbClr val="FFFF00"/>
                </a:solidFill>
                <a:effectLst>
                  <a:outerShdw blurRad="38100" dist="38100" dir="2700000" algn="tl">
                    <a:srgbClr val="000000">
                      <a:alpha val="43137"/>
                    </a:srgbClr>
                  </a:outerShdw>
                </a:effectLst>
              </a:rPr>
              <a:t>CHAPTER</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CLASS TEST  ON PYTHON FUNDAMENTALS</a:t>
            </a:r>
          </a:p>
        </p:txBody>
      </p:sp>
      <p:sp>
        <p:nvSpPr>
          <p:cNvPr id="8" name="Content Placeholder 2"/>
          <p:cNvSpPr txBox="1">
            <a:spLocks/>
          </p:cNvSpPr>
          <p:nvPr/>
        </p:nvSpPr>
        <p:spPr>
          <a:xfrm>
            <a:off x="1285852" y="1142984"/>
            <a:ext cx="7429552" cy="642942"/>
          </a:xfrm>
          <a:prstGeom prst="rect">
            <a:avLst/>
          </a:prstGeom>
        </p:spPr>
        <p:txBody>
          <a:bodyPr vert="horz" lIns="91440" tIns="45720" rIns="91440" bIns="45720" rtlCol="0">
            <a:noAutofit/>
          </a:bodyPr>
          <a:lstStyle/>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Each carries 2 Marks Questions          (10 x 2 = 20)</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357290" y="2000240"/>
            <a:ext cx="7358114" cy="4401205"/>
          </a:xfrm>
          <a:prstGeom prst="rect">
            <a:avLst/>
          </a:prstGeom>
        </p:spPr>
        <p:txBody>
          <a:bodyPr wrap="square">
            <a:spAutoFit/>
          </a:bodyPr>
          <a:lstStyle/>
          <a:p>
            <a:pPr algn="just"/>
            <a:r>
              <a:rPr lang="en-US" sz="2800" b="1" dirty="0" smtClean="0">
                <a:solidFill>
                  <a:schemeClr val="bg1"/>
                </a:solidFill>
                <a:effectLst>
                  <a:outerShdw blurRad="38100" dist="38100" dir="2700000" algn="tl">
                    <a:srgbClr val="000000">
                      <a:alpha val="43137"/>
                    </a:srgbClr>
                  </a:outerShdw>
                </a:effectLst>
              </a:rPr>
              <a:t>1.	What is EOL?</a:t>
            </a:r>
          </a:p>
          <a:p>
            <a:pPr algn="just"/>
            <a:r>
              <a:rPr lang="en-US" sz="2800" b="1" dirty="0" smtClean="0">
                <a:solidFill>
                  <a:schemeClr val="bg1"/>
                </a:solidFill>
                <a:effectLst>
                  <a:outerShdw blurRad="38100" dist="38100" dir="2700000" algn="tl">
                    <a:srgbClr val="000000">
                      <a:alpha val="43137"/>
                    </a:srgbClr>
                  </a:outerShdw>
                </a:effectLst>
              </a:rPr>
              <a:t>2.	What is an escape sequence?</a:t>
            </a:r>
          </a:p>
          <a:p>
            <a:pPr algn="just"/>
            <a:r>
              <a:rPr lang="en-IN" sz="2800" b="1" dirty="0" smtClean="0">
                <a:solidFill>
                  <a:schemeClr val="bg1"/>
                </a:solidFill>
                <a:effectLst>
                  <a:outerShdw blurRad="38100" dist="38100" dir="2700000" algn="tl">
                    <a:srgbClr val="000000">
                      <a:alpha val="43137"/>
                    </a:srgbClr>
                  </a:outerShdw>
                </a:effectLst>
              </a:rPr>
              <a:t>3.	What is the maximum line length in a python program?</a:t>
            </a:r>
          </a:p>
          <a:p>
            <a:pPr algn="just"/>
            <a:r>
              <a:rPr lang="en-IN" sz="2800" b="1" dirty="0" smtClean="0">
                <a:solidFill>
                  <a:schemeClr val="bg1"/>
                </a:solidFill>
                <a:effectLst>
                  <a:outerShdw blurRad="38100" dist="38100" dir="2700000" algn="tl">
                    <a:srgbClr val="000000">
                      <a:alpha val="43137"/>
                    </a:srgbClr>
                  </a:outerShdw>
                </a:effectLst>
              </a:rPr>
              <a:t>4.	Write any four keywords of python language</a:t>
            </a:r>
          </a:p>
          <a:p>
            <a:pPr algn="just"/>
            <a:r>
              <a:rPr lang="en-US" sz="2800" b="1" dirty="0" smtClean="0">
                <a:solidFill>
                  <a:schemeClr val="bg1"/>
                </a:solidFill>
                <a:effectLst>
                  <a:outerShdw blurRad="38100" dist="38100" dir="2700000" algn="tl">
                    <a:srgbClr val="000000">
                      <a:alpha val="43137"/>
                    </a:srgbClr>
                  </a:outerShdw>
                </a:effectLst>
              </a:rPr>
              <a:t>5.	What are the types of Assignment statements? Explain</a:t>
            </a:r>
          </a:p>
          <a:p>
            <a:pPr algn="just"/>
            <a:r>
              <a:rPr lang="en-IN" sz="2800" b="1" dirty="0" smtClean="0">
                <a:solidFill>
                  <a:schemeClr val="bg1"/>
                </a:solidFill>
                <a:effectLst>
                  <a:outerShdw blurRad="38100" dist="38100" dir="2700000" algn="tl">
                    <a:srgbClr val="000000">
                      <a:alpha val="43137"/>
                    </a:srgbClr>
                  </a:outerShdw>
                </a:effectLst>
              </a:rPr>
              <a:t>6.	Explain with a diagram how a variable refers to a memory location?</a:t>
            </a:r>
            <a:endParaRPr lang="en-IN" sz="2800" b="1" dirty="0">
              <a:solidFill>
                <a:schemeClr val="bg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CLASS TEST  ON PYTHON FUNDAMENTALS</a:t>
            </a:r>
          </a:p>
        </p:txBody>
      </p:sp>
      <p:sp>
        <p:nvSpPr>
          <p:cNvPr id="8" name="Content Placeholder 2"/>
          <p:cNvSpPr txBox="1">
            <a:spLocks/>
          </p:cNvSpPr>
          <p:nvPr/>
        </p:nvSpPr>
        <p:spPr>
          <a:xfrm>
            <a:off x="1285852" y="1142984"/>
            <a:ext cx="7429552" cy="642942"/>
          </a:xfrm>
          <a:prstGeom prst="rect">
            <a:avLst/>
          </a:prstGeom>
        </p:spPr>
        <p:txBody>
          <a:bodyPr vert="horz" lIns="91440" tIns="45720" rIns="91440" bIns="45720" rtlCol="0">
            <a:noAutofit/>
          </a:bodyPr>
          <a:lstStyle/>
          <a:p>
            <a:pPr marL="342900" lvl="0" indent="-342900">
              <a:spcBef>
                <a:spcPct val="20000"/>
              </a:spcBef>
              <a:defRPr/>
            </a:pPr>
            <a:r>
              <a:rPr lang="en-US" sz="2800" b="1" dirty="0" smtClean="0">
                <a:solidFill>
                  <a:srgbClr val="FFFF00"/>
                </a:solidFill>
                <a:effectLst>
                  <a:outerShdw blurRad="38100" dist="38100" dir="2700000" algn="tl">
                    <a:srgbClr val="000000">
                      <a:alpha val="43137"/>
                    </a:srgbClr>
                  </a:outerShdw>
                </a:effectLst>
              </a:rPr>
              <a:t>Each carries 2 Marks Questions          (10 x 2 = 20)</a:t>
            </a:r>
          </a:p>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rgbClr val="FFFF00"/>
              </a:solidFill>
              <a:effectLst>
                <a:outerShdw blurRad="38100" dist="38100" dir="2700000" algn="tl">
                  <a:srgbClr val="000000">
                    <a:alpha val="43137"/>
                  </a:srgbClr>
                </a:outerShdw>
              </a:effectLst>
            </a:endParaRPr>
          </a:p>
        </p:txBody>
      </p:sp>
      <p:sp>
        <p:nvSpPr>
          <p:cNvPr id="4" name="Rectangle 3"/>
          <p:cNvSpPr/>
          <p:nvPr/>
        </p:nvSpPr>
        <p:spPr>
          <a:xfrm>
            <a:off x="1357290" y="2000240"/>
            <a:ext cx="7358114" cy="4401205"/>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7.	What is Dynamic typing?</a:t>
            </a:r>
          </a:p>
          <a:p>
            <a:pPr algn="just"/>
            <a:r>
              <a:rPr lang="en-IN" sz="2800" b="1" dirty="0" smtClean="0">
                <a:solidFill>
                  <a:schemeClr val="bg1"/>
                </a:solidFill>
                <a:effectLst>
                  <a:outerShdw blurRad="38100" dist="38100" dir="2700000" algn="tl">
                    <a:srgbClr val="000000">
                      <a:alpha val="43137"/>
                    </a:srgbClr>
                  </a:outerShdw>
                </a:effectLst>
              </a:rPr>
              <a:t>8.	Write </a:t>
            </a:r>
            <a:r>
              <a:rPr lang="en-IN" sz="2800" b="1" dirty="0" smtClean="0">
                <a:solidFill>
                  <a:schemeClr val="bg1"/>
                </a:solidFill>
              </a:rPr>
              <a:t>any four  python naming conventions</a:t>
            </a:r>
          </a:p>
          <a:p>
            <a:pPr algn="just"/>
            <a:r>
              <a:rPr lang="en-IN" sz="2800" b="1" dirty="0" smtClean="0">
                <a:solidFill>
                  <a:schemeClr val="bg1"/>
                </a:solidFill>
              </a:rPr>
              <a:t>9.	What is input ( ) function? Write down the general format of input ( )  function and explain with proper example.</a:t>
            </a:r>
          </a:p>
          <a:p>
            <a:pPr algn="just"/>
            <a:r>
              <a:rPr lang="en-IN" sz="2800" b="1" dirty="0" smtClean="0">
                <a:solidFill>
                  <a:schemeClr val="bg1"/>
                </a:solidFill>
              </a:rPr>
              <a:t>10. 	What is print ( ) function? Write down the general format of print ( )  function and explain with proper example.</a:t>
            </a:r>
          </a:p>
          <a:p>
            <a:pPr algn="just"/>
            <a:r>
              <a:rPr lang="en-IN" sz="2800" b="1" dirty="0" smtClean="0">
                <a:solidFill>
                  <a:schemeClr val="bg1"/>
                </a:solidFill>
              </a:rPr>
              <a:t>                                        ***</a:t>
            </a:r>
            <a:endParaRPr lang="en-IN" sz="2800" b="1" dirty="0">
              <a:solidFill>
                <a:schemeClr val="bg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643042" y="2199869"/>
            <a:ext cx="6786610" cy="2800767"/>
          </a:xfrm>
          <a:prstGeom prst="rect">
            <a:avLst/>
          </a:prstGeom>
        </p:spPr>
        <p:txBody>
          <a:bodyPr wrap="square">
            <a:spAutoFit/>
          </a:bodyPr>
          <a:lstStyle/>
          <a:p>
            <a:pPr lvl="0" algn="ctr" fontAlgn="base">
              <a:spcBef>
                <a:spcPct val="0"/>
              </a:spcBef>
              <a:spcAft>
                <a:spcPct val="0"/>
              </a:spcAft>
            </a:pPr>
            <a:r>
              <a:rPr lang="en-US" sz="44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QUESTION BANK </a:t>
            </a:r>
          </a:p>
          <a:p>
            <a:pPr lvl="0" algn="ctr" fontAlgn="base">
              <a:spcBef>
                <a:spcPct val="0"/>
              </a:spcBef>
              <a:spcAft>
                <a:spcPct val="0"/>
              </a:spcAft>
            </a:pPr>
            <a:r>
              <a:rPr lang="en-US" sz="44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ON</a:t>
            </a:r>
          </a:p>
          <a:p>
            <a:pPr lvl="0" algn="ctr" fontAlgn="base">
              <a:spcBef>
                <a:spcPct val="0"/>
              </a:spcBef>
              <a:spcAft>
                <a:spcPct val="0"/>
              </a:spcAft>
            </a:pPr>
            <a:r>
              <a:rPr lang="en-US" sz="44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a:t>
            </a:r>
          </a:p>
          <a:p>
            <a:pPr lvl="0" algn="ctr" fontAlgn="base">
              <a:spcBef>
                <a:spcPct val="0"/>
              </a:spcBef>
              <a:spcAft>
                <a:spcPct val="0"/>
              </a:spcAft>
            </a:pPr>
            <a:r>
              <a:rPr lang="en-US" sz="44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PYTHON  FUNDAMENTALS</a:t>
            </a:r>
            <a:endParaRPr lang="en-US" sz="44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1309293"/>
            <a:ext cx="785818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	What is character set? </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	What is token?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	List the types of tokens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4.	What is keyword?</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5.	What is an identifier? Give suitable example.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6.	What is a literal?</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7.	What is string?	</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8.	What is single line string?</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9.	What is multi line string?</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10.	What is EOL?</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11.	What is an escape sequence?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12.	What is Boolean literal?</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8" name="Rectangle 7"/>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2857488" y="785794"/>
            <a:ext cx="3256789"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One Mark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571604" y="1597304"/>
            <a:ext cx="728667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13.	What is none?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14.	What is an operator?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15.	What is Unary Operator?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16.	What is Binary Operator?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17.	List the shift operators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18.	List the Bitwise operators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19.	What is an assignment statement?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20.	What is Punctuators?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21.	What is comment?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22.	What is whitespace?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23.	What is statement?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10" name="Rectangle 9"/>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11" name="Rectangle 10"/>
          <p:cNvSpPr/>
          <p:nvPr/>
        </p:nvSpPr>
        <p:spPr>
          <a:xfrm>
            <a:off x="2857488" y="785794"/>
            <a:ext cx="3256789"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One Mark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500166" y="1816136"/>
            <a:ext cx="7286676"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24.	Weather python uses statement termination? Justify your answer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25.	What is the maximum line length in a python program?</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26.	What is Block?</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27.	What is Code Block?</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28.	What is Code?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29.	What do you mean by case sensitive language?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256789"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One Mark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500166" y="1785926"/>
            <a:ext cx="7286676"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30.	What is variable?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31.	What is Lvalue?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32.	What is Rvalue?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33.	What is an Assignment statement?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34.	What is Dynamic typing?</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338543"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One  Mark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405484"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Two Marks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152577" name="Rectangle 1"/>
          <p:cNvSpPr>
            <a:spLocks noChangeArrowheads="1"/>
          </p:cNvSpPr>
          <p:nvPr/>
        </p:nvSpPr>
        <p:spPr bwMode="auto">
          <a:xfrm>
            <a:off x="1500134" y="1500174"/>
            <a:ext cx="735814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 Explain the character set of python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2.</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What are the types of tokens supported in python language?	</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3.</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Write any four keywords of python language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4. What are the types of literals?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5.</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Explain Boolean literals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6.</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What are relational operators?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7.</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What are the types of Assignment statements? Explain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8.</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What is General Structure or General format or Syntax?</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405484"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Two Marks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152577" name="Rectangle 1"/>
          <p:cNvSpPr>
            <a:spLocks noChangeArrowheads="1"/>
          </p:cNvSpPr>
          <p:nvPr/>
        </p:nvSpPr>
        <p:spPr bwMode="auto">
          <a:xfrm>
            <a:off x="1500166" y="1928802"/>
            <a:ext cx="7358146"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9.</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What are the types of comments? Explain with suitable examples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10.</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Explain with a diagram how a variable refers to a memory location?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11.</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While dealing with dynamic typing what caution must be taken care of? Explain with suitable example.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TOKENS / LEXICAL UNITS</a:t>
            </a:r>
          </a:p>
        </p:txBody>
      </p:sp>
      <p:graphicFrame>
        <p:nvGraphicFramePr>
          <p:cNvPr id="8" name="Diagram 7"/>
          <p:cNvGraphicFramePr/>
          <p:nvPr/>
        </p:nvGraphicFramePr>
        <p:xfrm>
          <a:off x="1714480" y="1111248"/>
          <a:ext cx="6429420" cy="54610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719480"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Three  Marks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152577" name="Rectangle 1"/>
          <p:cNvSpPr>
            <a:spLocks noChangeArrowheads="1"/>
          </p:cNvSpPr>
          <p:nvPr/>
        </p:nvSpPr>
        <p:spPr bwMode="auto">
          <a:xfrm>
            <a:off x="1500166" y="1571612"/>
            <a:ext cx="7358146"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chemeClr val="bg1"/>
                </a:solidFill>
              </a:rPr>
              <a:t>1. What are the python naming conventions?</a:t>
            </a:r>
          </a:p>
          <a:p>
            <a:pPr algn="just"/>
            <a:r>
              <a:rPr lang="en-IN" sz="2800" b="1" dirty="0" smtClean="0">
                <a:solidFill>
                  <a:schemeClr val="bg1"/>
                </a:solidFill>
              </a:rPr>
              <a:t>2. Explain the representation of string in python language.</a:t>
            </a:r>
          </a:p>
          <a:p>
            <a:pPr algn="just"/>
            <a:r>
              <a:rPr lang="en-IN" sz="2800" b="1" dirty="0" smtClean="0">
                <a:solidFill>
                  <a:schemeClr val="bg1"/>
                </a:solidFill>
              </a:rPr>
              <a:t>3. Explain the types of strings supported by python language.</a:t>
            </a:r>
          </a:p>
          <a:p>
            <a:pPr algn="just"/>
            <a:r>
              <a:rPr lang="en-IN" sz="2800" b="1" dirty="0" smtClean="0">
                <a:solidFill>
                  <a:schemeClr val="bg1"/>
                </a:solidFill>
              </a:rPr>
              <a:t>4. Explain escape sequences.</a:t>
            </a:r>
          </a:p>
          <a:p>
            <a:pPr algn="just"/>
            <a:r>
              <a:rPr lang="en-IN" sz="2800" b="1" dirty="0" smtClean="0">
                <a:solidFill>
                  <a:schemeClr val="bg1"/>
                </a:solidFill>
              </a:rPr>
              <a:t>5. Explain numerical literals supported in python language.</a:t>
            </a:r>
          </a:p>
          <a:p>
            <a:pPr algn="just"/>
            <a:r>
              <a:rPr lang="en-IN" sz="2800" b="1" dirty="0" smtClean="0">
                <a:solidFill>
                  <a:schemeClr val="bg1"/>
                </a:solidFill>
              </a:rPr>
              <a:t>6. Explain the Floating point literals supported in python language.</a:t>
            </a:r>
            <a:endParaRPr lang="en-IN" sz="2800" b="1" dirty="0">
              <a:solidFill>
                <a:schemeClr val="bg1"/>
              </a:solidFill>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57224" y="142852"/>
            <a:ext cx="8072494" cy="646331"/>
          </a:xfrm>
          <a:prstGeom prst="rect">
            <a:avLst/>
          </a:prstGeom>
        </p:spPr>
        <p:txBody>
          <a:bodyPr wrap="square">
            <a:spAutoFit/>
          </a:bodyPr>
          <a:lstStyle/>
          <a:p>
            <a:pPr lvl="0" fontAlgn="base">
              <a:spcBef>
                <a:spcPct val="0"/>
              </a:spcBef>
              <a:spcAft>
                <a:spcPct val="0"/>
              </a:spcAft>
            </a:pPr>
            <a:r>
              <a:rPr lang="en-US" sz="3600" b="1" u="sng"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CHAPTER 2: PYTHON FUNDAMENTALS</a:t>
            </a:r>
            <a:endParaRPr lang="en-US" sz="36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Rectangle 4"/>
          <p:cNvSpPr/>
          <p:nvPr/>
        </p:nvSpPr>
        <p:spPr>
          <a:xfrm>
            <a:off x="2857488" y="785794"/>
            <a:ext cx="3719480" cy="523220"/>
          </a:xfrm>
          <a:prstGeom prst="rect">
            <a:avLst/>
          </a:prstGeom>
        </p:spPr>
        <p:txBody>
          <a:bodyPr wrap="none">
            <a:spAutoFit/>
          </a:bodyPr>
          <a:lstStyle/>
          <a:p>
            <a:pPr lvl="0" eaLnBrk="0" fontAlgn="base" hangingPunct="0">
              <a:spcBef>
                <a:spcPct val="0"/>
              </a:spcBef>
              <a:spcAft>
                <a:spcPct val="0"/>
              </a:spcAft>
            </a:pPr>
            <a:r>
              <a:rPr lang="en-US" sz="2800" b="1" dirty="0" smtClean="0">
                <a:solidFill>
                  <a:srgbClr val="FFFF00"/>
                </a:solidFill>
                <a:effectLst>
                  <a:outerShdw blurRad="38100" dist="38100" dir="2700000" algn="tl">
                    <a:srgbClr val="000000">
                      <a:alpha val="43137"/>
                    </a:srgbClr>
                  </a:outerShdw>
                </a:effectLst>
                <a:latin typeface="Calibri" pitchFamily="34" charset="0"/>
                <a:ea typeface="Calibri" pitchFamily="34" charset="0"/>
                <a:cs typeface="Times New Roman" pitchFamily="18" charset="0"/>
              </a:rPr>
              <a:t>Three  Marks Questions</a:t>
            </a:r>
            <a:endParaRPr lang="en-US" sz="2800" b="1" dirty="0" smtClean="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152577" name="Rectangle 1"/>
          <p:cNvSpPr>
            <a:spLocks noChangeArrowheads="1"/>
          </p:cNvSpPr>
          <p:nvPr/>
        </p:nvSpPr>
        <p:spPr bwMode="auto">
          <a:xfrm>
            <a:off x="1500166" y="1571612"/>
            <a:ext cx="7358146"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chemeClr val="bg1"/>
                </a:solidFill>
              </a:rPr>
              <a:t>7. Explain the General structure of python program and give example.</a:t>
            </a:r>
          </a:p>
          <a:p>
            <a:pPr algn="just"/>
            <a:r>
              <a:rPr lang="en-IN" sz="2800" b="1" dirty="0" smtClean="0">
                <a:solidFill>
                  <a:schemeClr val="bg1"/>
                </a:solidFill>
              </a:rPr>
              <a:t>8. What is whitespace how its useful in python programming?</a:t>
            </a:r>
          </a:p>
          <a:p>
            <a:pPr algn="just"/>
            <a:r>
              <a:rPr lang="en-IN" sz="2800" b="1" dirty="0" smtClean="0">
                <a:solidFill>
                  <a:schemeClr val="bg1"/>
                </a:solidFill>
              </a:rPr>
              <a:t>9. What is input ( ) function? Write down the general format of input ( )  function and explain with proper example.</a:t>
            </a:r>
          </a:p>
          <a:p>
            <a:pPr algn="just"/>
            <a:r>
              <a:rPr lang="en-IN" sz="2800" b="1" dirty="0" smtClean="0">
                <a:solidFill>
                  <a:schemeClr val="bg1"/>
                </a:solidFill>
              </a:rPr>
              <a:t>10. What is print ( ) function? Write down the general format of print ( )  function and explain with proper example.</a:t>
            </a:r>
            <a:endParaRPr lang="en-IN" sz="2800" b="1" dirty="0">
              <a:solidFill>
                <a:schemeClr val="bg1"/>
              </a:solidFill>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4480" y="3000372"/>
            <a:ext cx="6643734" cy="1143008"/>
          </a:xfrm>
        </p:spPr>
        <p:txBody>
          <a:bodyPr>
            <a:normAutofit/>
          </a:bodyPr>
          <a:lstStyle/>
          <a:p>
            <a:pPr marL="514350" indent="-514350" algn="ctr"/>
            <a:r>
              <a:rPr lang="en-US"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214414" y="3286124"/>
            <a:ext cx="778674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What is Keyword or reserved word?</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Content Placeholder 2"/>
          <p:cNvSpPr>
            <a:spLocks noGrp="1"/>
          </p:cNvSpPr>
          <p:nvPr>
            <p:ph idx="1"/>
          </p:nvPr>
        </p:nvSpPr>
        <p:spPr>
          <a:xfrm>
            <a:off x="1571604" y="1643050"/>
            <a:ext cx="7286676" cy="4786346"/>
          </a:xfrm>
        </p:spPr>
        <p:txBody>
          <a:bodyPr>
            <a:noAutofit/>
          </a:bodyPr>
          <a:lstStyle/>
          <a:p>
            <a:pPr>
              <a:buNone/>
            </a:pPr>
            <a:endParaRPr lang="en-US" sz="3200" b="1" dirty="0" smtClean="0">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is  Keyword?</a:t>
            </a:r>
          </a:p>
          <a:p>
            <a:pPr algn="just">
              <a:buNone/>
            </a:pPr>
            <a:endParaRPr lang="en-IN" sz="2000" b="1" dirty="0" smtClean="0">
              <a:solidFill>
                <a:srgbClr val="FFFF00"/>
              </a:solidFill>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Keywords are also called as reserved words these are having special meaning in python language.  The words are defined in the python interpreter hence these cant be used as programming identifiers.</a:t>
            </a:r>
          </a:p>
        </p:txBody>
      </p:sp>
      <p:sp>
        <p:nvSpPr>
          <p:cNvPr id="5" name="Rectangle 4"/>
          <p:cNvSpPr/>
          <p:nvPr/>
        </p:nvSpPr>
        <p:spPr>
          <a:xfrm>
            <a:off x="2357422" y="500042"/>
            <a:ext cx="5562357" cy="646331"/>
          </a:xfrm>
          <a:prstGeom prst="rect">
            <a:avLst/>
          </a:prstGeom>
        </p:spPr>
        <p:txBody>
          <a:bodyPr wrap="none">
            <a:spAutoFit/>
          </a:bodyPr>
          <a:lstStyle/>
          <a:p>
            <a:r>
              <a:rPr lang="en-IN" sz="3600" b="1" dirty="0" smtClean="0">
                <a:solidFill>
                  <a:srgbClr val="FFFF00"/>
                </a:solidFill>
                <a:effectLst>
                  <a:outerShdw blurRad="38100" dist="38100" dir="2700000" algn="tl">
                    <a:srgbClr val="000000">
                      <a:alpha val="43137"/>
                    </a:srgbClr>
                  </a:outerShdw>
                </a:effectLst>
              </a:rPr>
              <a:t> 1. Keyword/Reserved Word</a:t>
            </a:r>
            <a:endParaRPr lang="en-IN" sz="3600" dirty="0"/>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214414" y="3500438"/>
            <a:ext cx="778674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Some Keywords of Python Language</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Some Keywords of Python Language</a:t>
            </a:r>
          </a:p>
        </p:txBody>
      </p:sp>
      <p:graphicFrame>
        <p:nvGraphicFramePr>
          <p:cNvPr id="13" name="Table 12"/>
          <p:cNvGraphicFramePr>
            <a:graphicFrameLocks noGrp="1"/>
          </p:cNvGraphicFramePr>
          <p:nvPr/>
        </p:nvGraphicFramePr>
        <p:xfrm>
          <a:off x="2214546" y="1785926"/>
          <a:ext cx="5500726" cy="4333875"/>
        </p:xfrm>
        <a:graphic>
          <a:graphicData uri="http://schemas.openxmlformats.org/drawingml/2006/table">
            <a:tbl>
              <a:tblPr firstRow="1" bandRow="1">
                <a:tableStyleId>{306799F8-075E-4A3A-A7F6-7FBC6576F1A4}</a:tableStyleId>
              </a:tblPr>
              <a:tblGrid>
                <a:gridCol w="2750363"/>
                <a:gridCol w="2750363"/>
              </a:tblGrid>
              <a:tr h="370840">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and </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assert</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break </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class</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continue</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 def</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del </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err="1">
                          <a:effectLst>
                            <a:outerShdw blurRad="38100" dist="38100" dir="2700000" algn="tl">
                              <a:srgbClr val="000000">
                                <a:alpha val="43137"/>
                              </a:srgbClr>
                            </a:outerShdw>
                            <a:reflection blurRad="6350" stA="60000" endA="900" endPos="58000" dir="5400000" sy="-100000" algn="bl" rotWithShape="0"/>
                          </a:effectLst>
                        </a:rPr>
                        <a:t>elif</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a:effectLst>
                            <a:outerShdw blurRad="38100" dist="38100" dir="2700000" algn="tl">
                              <a:srgbClr val="000000">
                                <a:alpha val="43137"/>
                              </a:srgbClr>
                            </a:outerShdw>
                            <a:reflection blurRad="6350" stA="60000" endA="900" endPos="58000" dir="5400000" sy="-100000" algn="bl" rotWithShape="0"/>
                          </a:effectLst>
                        </a:rPr>
                        <a:t>else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except</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a:effectLst>
                            <a:outerShdw blurRad="38100" dist="38100" dir="2700000" algn="tl">
                              <a:srgbClr val="000000">
                                <a:alpha val="43137"/>
                              </a:srgbClr>
                            </a:outerShdw>
                            <a:reflection blurRad="6350" stA="60000" endA="900" endPos="58000" dir="5400000" sy="-100000" algn="bl" rotWithShape="0"/>
                          </a:effectLst>
                        </a:rPr>
                        <a:t>exec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finally</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r h="370840">
                <a:tc>
                  <a:txBody>
                    <a:bodyPr/>
                    <a:lstStyle/>
                    <a:p>
                      <a:pPr algn="ctr" fontAlgn="b"/>
                      <a:r>
                        <a:rPr lang="en-IN" sz="4000" b="1" u="none" strike="noStrike">
                          <a:effectLst>
                            <a:outerShdw blurRad="38100" dist="38100" dir="2700000" algn="tl">
                              <a:srgbClr val="000000">
                                <a:alpha val="43137"/>
                              </a:srgbClr>
                            </a:outerShdw>
                            <a:reflection blurRad="6350" stA="60000" endA="900" endPos="58000" dir="5400000" sy="-100000" algn="bl" rotWithShape="0"/>
                          </a:effectLst>
                        </a:rPr>
                        <a:t>for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c>
                  <a:txBody>
                    <a:bodyPr/>
                    <a:lstStyle/>
                    <a:p>
                      <a:pPr algn="ctr" fontAlgn="b"/>
                      <a:r>
                        <a:rPr lang="en-IN" sz="4000" b="1" u="none" strike="noStrike" dirty="0">
                          <a:effectLst>
                            <a:outerShdw blurRad="38100" dist="38100" dir="2700000" algn="tl">
                              <a:srgbClr val="000000">
                                <a:alpha val="43137"/>
                              </a:srgbClr>
                            </a:outerShdw>
                            <a:reflection blurRad="6350" stA="60000" endA="900" endPos="58000" dir="5400000" sy="-100000" algn="bl" rotWithShape="0"/>
                          </a:effectLst>
                        </a:rPr>
                        <a:t>from</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cell3D prstMaterial="dkEdge">
                      <a:bevel prst="artDeco"/>
                      <a:lightRig rig="flood" dir="t"/>
                    </a:cell3D>
                  </a:tcPr>
                </a:tc>
              </a:tr>
            </a:tbl>
          </a:graphicData>
        </a:graphic>
      </p:graphicFrame>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Some Keywords of Python Language</a:t>
            </a:r>
          </a:p>
        </p:txBody>
      </p:sp>
      <p:graphicFrame>
        <p:nvGraphicFramePr>
          <p:cNvPr id="13" name="Table 12"/>
          <p:cNvGraphicFramePr>
            <a:graphicFrameLocks noGrp="1"/>
          </p:cNvGraphicFramePr>
          <p:nvPr/>
        </p:nvGraphicFramePr>
        <p:xfrm>
          <a:off x="2143108" y="1571612"/>
          <a:ext cx="5500726" cy="4953000"/>
        </p:xfrm>
        <a:graphic>
          <a:graphicData uri="http://schemas.openxmlformats.org/drawingml/2006/table">
            <a:tbl>
              <a:tblPr firstRow="1" bandRow="1">
                <a:tableStyleId>{18603FDC-E32A-4AB5-989C-0864C3EAD2B8}</a:tableStyleId>
              </a:tblPr>
              <a:tblGrid>
                <a:gridCol w="2750363"/>
                <a:gridCol w="2750363"/>
              </a:tblGrid>
              <a:tr h="370840">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global </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if</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import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in</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is </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lambda</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not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or</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pass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print</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raise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return</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try </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while</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r h="370840">
                <a:tc>
                  <a:txBody>
                    <a:bodyPr/>
                    <a:lstStyle/>
                    <a:p>
                      <a:pPr algn="ctr" fontAlgn="b"/>
                      <a:r>
                        <a:rPr lang="en-IN" sz="4000" u="none" strike="noStrike">
                          <a:effectLst>
                            <a:outerShdw blurRad="38100" dist="38100" dir="2700000" algn="tl">
                              <a:srgbClr val="000000">
                                <a:alpha val="43137"/>
                              </a:srgbClr>
                            </a:outerShdw>
                            <a:reflection blurRad="6350" stA="60000" endA="900" endPos="58000" dir="5400000" sy="-100000" algn="bl" rotWithShape="0"/>
                          </a:effectLst>
                        </a:rPr>
                        <a:t>with</a:t>
                      </a:r>
                      <a:endParaRPr lang="en-IN" sz="4000" b="1" i="0" u="none" strike="noStrike">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c>
                  <a:txBody>
                    <a:bodyPr/>
                    <a:lstStyle/>
                    <a:p>
                      <a:pPr algn="ctr" fontAlgn="b"/>
                      <a:r>
                        <a:rPr lang="en-IN" sz="4000" u="none" strike="noStrike" dirty="0">
                          <a:effectLst>
                            <a:outerShdw blurRad="38100" dist="38100" dir="2700000" algn="tl">
                              <a:srgbClr val="000000">
                                <a:alpha val="43137"/>
                              </a:srgbClr>
                            </a:outerShdw>
                            <a:reflection blurRad="6350" stA="60000" endA="900" endPos="58000" dir="5400000" sy="-100000" algn="bl" rotWithShape="0"/>
                          </a:effectLst>
                        </a:rPr>
                        <a:t> yield</a:t>
                      </a:r>
                      <a:endParaRPr lang="en-IN" sz="4000" b="1" i="0" u="none" strike="noStrike" dirty="0">
                        <a:solidFill>
                          <a:srgbClr val="000000"/>
                        </a:solidFill>
                        <a:effectLst>
                          <a:outerShdw blurRad="38100" dist="38100" dir="2700000" algn="tl">
                            <a:srgbClr val="000000">
                              <a:alpha val="43137"/>
                            </a:srgbClr>
                          </a:outerShdw>
                          <a:reflection blurRad="6350" stA="60000" endA="900" endPos="58000" dir="5400000" sy="-100000" algn="bl" rotWithShape="0"/>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428860" y="3143248"/>
            <a:ext cx="5429288" cy="642942"/>
          </a:xfrm>
        </p:spPr>
        <p:style>
          <a:lnRef idx="0">
            <a:schemeClr val="accent5"/>
          </a:lnRef>
          <a:fillRef idx="3">
            <a:schemeClr val="accent5"/>
          </a:fillRef>
          <a:effectRef idx="3">
            <a:schemeClr val="accent5"/>
          </a:effectRef>
          <a:fontRef idx="minor">
            <a:schemeClr val="lt1"/>
          </a:fontRef>
        </p:style>
        <p:txBody>
          <a:bodyPr>
            <a:noAutofit/>
          </a:bodyPr>
          <a:lstStyle/>
          <a:p>
            <a:pPr algn="ctr">
              <a:buNone/>
            </a:pPr>
            <a:r>
              <a:rPr lang="en-IN" sz="3600" b="1" dirty="0" smtClean="0">
                <a:solidFill>
                  <a:srgbClr val="FFFF00"/>
                </a:solidFill>
                <a:effectLst>
                  <a:outerShdw blurRad="38100" dist="38100" dir="2700000" algn="tl">
                    <a:srgbClr val="000000">
                      <a:alpha val="43137"/>
                    </a:srgbClr>
                  </a:outerShdw>
                </a:effectLst>
              </a:rPr>
              <a:t>What is  an identifier?</a:t>
            </a:r>
          </a:p>
          <a:p>
            <a:pPr algn="ctr">
              <a:buNone/>
            </a:pPr>
            <a:r>
              <a:rPr lang="en-IN" sz="3200" b="1" dirty="0" smtClean="0">
                <a:solidFill>
                  <a:srgbClr val="FFFF00"/>
                </a:solidFill>
                <a:effectLst>
                  <a:outerShdw blurRad="38100" dist="38100" dir="2700000" algn="tl">
                    <a:srgbClr val="000000">
                      <a:alpha val="43137"/>
                    </a:srgbClr>
                  </a:outerShdw>
                </a:effectLst>
              </a:rPr>
              <a:t>		</a:t>
            </a: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28596" y="4998687"/>
            <a:ext cx="7358114" cy="859205"/>
          </a:xfrm>
        </p:spPr>
        <p:txBody>
          <a:bodyPr>
            <a:normAutofit/>
          </a:bodyPr>
          <a:lstStyle/>
          <a:p>
            <a:r>
              <a:rPr lang="en-IN" b="1" dirty="0" smtClean="0">
                <a:solidFill>
                  <a:srgbClr val="FFFF00"/>
                </a:solidFill>
                <a:effectLst>
                  <a:outerShdw blurRad="38100" dist="38100" dir="2700000" algn="tl">
                    <a:srgbClr val="000000">
                      <a:alpha val="43137"/>
                    </a:srgbClr>
                  </a:outerShdw>
                </a:effectLst>
              </a:rPr>
              <a:t>Unit 2:</a:t>
            </a:r>
            <a:endParaRPr lang="en-US" dirty="0">
              <a:solidFill>
                <a:srgbClr val="FFFF00"/>
              </a:solidFill>
              <a:effectLst>
                <a:outerShdw blurRad="38100" dist="38100" dir="2700000" algn="tl">
                  <a:srgbClr val="000000">
                    <a:alpha val="43137"/>
                  </a:srgbClr>
                </a:outerShdw>
              </a:effectLst>
            </a:endParaRPr>
          </a:p>
        </p:txBody>
      </p:sp>
      <p:sp>
        <p:nvSpPr>
          <p:cNvPr id="4" name="Title 1"/>
          <p:cNvSpPr txBox="1">
            <a:spLocks/>
          </p:cNvSpPr>
          <p:nvPr/>
        </p:nvSpPr>
        <p:spPr>
          <a:xfrm>
            <a:off x="428596" y="3071810"/>
            <a:ext cx="4714908" cy="2000264"/>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XI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Computer</a:t>
            </a:r>
            <a:r>
              <a:rPr kumimoji="0" lang="en-US" sz="36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rPr>
              <a:t> Science (083)</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baseline="0" dirty="0" smtClean="0">
                <a:solidFill>
                  <a:srgbClr val="FFFF00"/>
                </a:solidFill>
                <a:effectLst>
                  <a:outerShdw blurRad="38100" dist="38100" dir="2700000" algn="tl">
                    <a:srgbClr val="000000">
                      <a:alpha val="43137"/>
                    </a:srgbClr>
                  </a:outerShdw>
                </a:effectLst>
                <a:latin typeface="+mj-lt"/>
                <a:ea typeface="+mj-ea"/>
                <a:cs typeface="+mj-cs"/>
              </a:rPr>
              <a:t>Board</a:t>
            </a:r>
            <a:r>
              <a:rPr lang="en-US" sz="3600" b="1" dirty="0" smtClean="0">
                <a:solidFill>
                  <a:srgbClr val="FFFF00"/>
                </a:solidFill>
                <a:effectLst>
                  <a:outerShdw blurRad="38100" dist="38100" dir="2700000" algn="tl">
                    <a:srgbClr val="000000">
                      <a:alpha val="43137"/>
                    </a:srgbClr>
                  </a:outerShdw>
                </a:effectLst>
                <a:latin typeface="+mj-lt"/>
                <a:ea typeface="+mj-ea"/>
                <a:cs typeface="+mj-cs"/>
              </a:rPr>
              <a:t> : CBSE</a:t>
            </a:r>
            <a:endParaRPr kumimoji="0" lang="en-US" sz="3600" b="0"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
        <p:nvSpPr>
          <p:cNvPr id="6" name="Rectangle 4"/>
          <p:cNvSpPr>
            <a:spLocks noChangeArrowheads="1"/>
          </p:cNvSpPr>
          <p:nvPr/>
        </p:nvSpPr>
        <p:spPr bwMode="auto">
          <a:xfrm>
            <a:off x="6929454" y="6215082"/>
            <a:ext cx="1766189" cy="400110"/>
          </a:xfrm>
          <a:prstGeom prst="rect">
            <a:avLst/>
          </a:prstGeom>
          <a:noFill/>
          <a:ln w="9525">
            <a:noFill/>
            <a:miter lim="800000"/>
            <a:headEnd/>
            <a:tailEnd/>
          </a:ln>
        </p:spPr>
        <p:txBody>
          <a:bodyPr wrap="none">
            <a:spAutoFit/>
          </a:bodyPr>
          <a:lstStyle/>
          <a:p>
            <a:r>
              <a:rPr lang="en-IN" sz="2000" b="1" dirty="0">
                <a:solidFill>
                  <a:srgbClr val="FFFF00"/>
                </a:solidFill>
                <a:effectLst>
                  <a:outerShdw blurRad="38100" dist="38100" dir="2700000" algn="tl">
                    <a:srgbClr val="000000">
                      <a:alpha val="43137"/>
                    </a:srgbClr>
                  </a:outerShdw>
                </a:effectLst>
              </a:rPr>
              <a:t>Courtesy  CBSE</a:t>
            </a:r>
          </a:p>
        </p:txBody>
      </p:sp>
      <p:sp>
        <p:nvSpPr>
          <p:cNvPr id="10" name="Subtitle 2"/>
          <p:cNvSpPr>
            <a:spLocks noGrp="1"/>
          </p:cNvSpPr>
          <p:nvPr>
            <p:ph type="subTitle" idx="1"/>
          </p:nvPr>
        </p:nvSpPr>
        <p:spPr>
          <a:xfrm>
            <a:off x="500034" y="5717135"/>
            <a:ext cx="8643966" cy="783699"/>
          </a:xfrm>
        </p:spPr>
        <p:txBody>
          <a:bodyPr>
            <a:normAutofit/>
          </a:bodyPr>
          <a:lstStyle/>
          <a:p>
            <a:r>
              <a:rPr lang="en-IN" sz="3200" b="1" dirty="0" smtClean="0">
                <a:solidFill>
                  <a:srgbClr val="FFFF00"/>
                </a:solidFill>
                <a:effectLst>
                  <a:outerShdw blurRad="38100" dist="38100" dir="2700000" algn="tl">
                    <a:srgbClr val="000000">
                      <a:alpha val="43137"/>
                    </a:srgbClr>
                  </a:outerShdw>
                </a:effectLst>
              </a:rPr>
              <a:t>Computational Thinking and Programming </a:t>
            </a:r>
            <a:endParaRPr lang="en-IN" sz="3200"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63920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2. IDENTIFIERS </a:t>
            </a:r>
          </a:p>
        </p:txBody>
      </p:sp>
      <p:sp>
        <p:nvSpPr>
          <p:cNvPr id="6" name="Content Placeholder 2"/>
          <p:cNvSpPr>
            <a:spLocks noGrp="1"/>
          </p:cNvSpPr>
          <p:nvPr>
            <p:ph idx="1"/>
          </p:nvPr>
        </p:nvSpPr>
        <p:spPr>
          <a:xfrm>
            <a:off x="1571604" y="1142984"/>
            <a:ext cx="7286676" cy="5429264"/>
          </a:xfrm>
        </p:spPr>
        <p:txBody>
          <a:bodyPr>
            <a:noAutofit/>
          </a:bodyPr>
          <a:lstStyle/>
          <a:p>
            <a:pPr algn="just">
              <a:buNone/>
            </a:pPr>
            <a:r>
              <a:rPr lang="en-IN" sz="3200" b="1" dirty="0" smtClean="0">
                <a:solidFill>
                  <a:srgbClr val="FFFF00"/>
                </a:solidFill>
                <a:effectLst>
                  <a:outerShdw blurRad="38100" dist="38100" dir="2700000" algn="tl">
                    <a:srgbClr val="000000">
                      <a:alpha val="43137"/>
                    </a:srgbClr>
                  </a:outerShdw>
                </a:effectLst>
              </a:rPr>
              <a:t>What is  an identifier?</a:t>
            </a:r>
          </a:p>
          <a:p>
            <a:pPr algn="just">
              <a:buNone/>
            </a:pPr>
            <a:r>
              <a:rPr lang="en-IN" sz="3200" b="1" dirty="0" smtClean="0">
                <a:solidFill>
                  <a:srgbClr val="FFFF00"/>
                </a:solidFill>
                <a:effectLst>
                  <a:outerShdw blurRad="38100" dist="38100" dir="2700000" algn="tl">
                    <a:srgbClr val="000000">
                      <a:alpha val="43137"/>
                    </a:srgbClr>
                  </a:outerShdw>
                </a:effectLst>
              </a:rPr>
              <a:t>		</a:t>
            </a:r>
            <a:r>
              <a:rPr lang="en-IN" sz="3200" b="1" dirty="0" smtClean="0">
                <a:effectLst>
                  <a:outerShdw blurRad="38100" dist="38100" dir="2700000" algn="tl">
                    <a:srgbClr val="000000">
                      <a:alpha val="43137"/>
                    </a:srgbClr>
                  </a:outerShdw>
                </a:effectLst>
              </a:rPr>
              <a:t>A Python Identifier is a name given to a function, class, variable, module, or other objects that you’ll be using in your Python program.</a:t>
            </a:r>
            <a:endParaRPr lang="en-IN" sz="3200" b="1" dirty="0" smtClean="0">
              <a:solidFill>
                <a:srgbClr val="FFFF00"/>
              </a:solidFill>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In short, its a name appeared in the program.</a:t>
            </a:r>
          </a:p>
          <a:p>
            <a:pPr algn="just">
              <a:buNone/>
            </a:pPr>
            <a:r>
              <a:rPr lang="en-US" sz="3200" b="1" dirty="0" smtClean="0">
                <a:solidFill>
                  <a:srgbClr val="FFFF00"/>
                </a:solidFill>
                <a:effectLst>
                  <a:outerShdw blurRad="38100" dist="38100" dir="2700000" algn="tl">
                    <a:srgbClr val="000000">
                      <a:alpha val="43137"/>
                    </a:srgbClr>
                  </a:outerShdw>
                </a:effectLst>
              </a:rPr>
              <a:t>For example: a, b, c </a:t>
            </a:r>
          </a:p>
          <a:p>
            <a:pPr algn="just">
              <a:buNone/>
            </a:pPr>
            <a:r>
              <a:rPr lang="en-US" sz="3200" b="1" dirty="0" smtClean="0">
                <a:effectLst>
                  <a:outerShdw blurRad="38100" dist="38100" dir="2700000" algn="tl">
                    <a:srgbClr val="000000">
                      <a:alpha val="43137"/>
                    </a:srgbClr>
                  </a:outerShdw>
                </a:effectLst>
              </a:rPr>
              <a:t>a b and c are the identifiers and </a:t>
            </a:r>
          </a:p>
          <a:p>
            <a:pPr algn="just">
              <a:buNone/>
            </a:pPr>
            <a:r>
              <a:rPr lang="en-US" sz="3200" b="1" dirty="0" smtClean="0">
                <a:effectLst>
                  <a:outerShdw blurRad="38100" dist="38100" dir="2700000" algn="tl">
                    <a:srgbClr val="000000">
                      <a:alpha val="43137"/>
                    </a:srgbClr>
                  </a:outerShdw>
                </a:effectLst>
              </a:rPr>
              <a:t>a b &amp; c and , are the tokens</a:t>
            </a: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643042" y="2500306"/>
            <a:ext cx="7143800" cy="714380"/>
          </a:xfrm>
        </p:spPr>
        <p:style>
          <a:lnRef idx="0">
            <a:schemeClr val="accent3"/>
          </a:lnRef>
          <a:fillRef idx="3">
            <a:schemeClr val="accent3"/>
          </a:fillRef>
          <a:effectRef idx="3">
            <a:schemeClr val="accent3"/>
          </a:effectRef>
          <a:fontRef idx="minor">
            <a:schemeClr val="lt1"/>
          </a:fontRef>
        </p:style>
        <p:txBody>
          <a:bodyPr>
            <a:normAutofit/>
          </a:bodyPr>
          <a:lstStyle/>
          <a:p>
            <a:pPr marL="514350" indent="-514350" algn="ctr"/>
            <a:r>
              <a:rPr lang="en-IN" b="1" dirty="0" smtClean="0">
                <a:solidFill>
                  <a:schemeClr val="accent2">
                    <a:lumMod val="50000"/>
                  </a:schemeClr>
                </a:solidFill>
                <a:effectLst>
                  <a:outerShdw blurRad="38100" dist="38100" dir="2700000" algn="tl">
                    <a:srgbClr val="000000">
                      <a:alpha val="43137"/>
                    </a:srgbClr>
                  </a:outerShdw>
                </a:effectLst>
              </a:rPr>
              <a:t>PYTHON NAMING CONVENTIONS </a:t>
            </a:r>
          </a:p>
        </p:txBody>
      </p:sp>
      <p:sp>
        <p:nvSpPr>
          <p:cNvPr id="9" name="Rectangle 8"/>
          <p:cNvSpPr/>
          <p:nvPr/>
        </p:nvSpPr>
        <p:spPr>
          <a:xfrm>
            <a:off x="1714480" y="4643446"/>
            <a:ext cx="700092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3600" b="1" dirty="0" smtClean="0">
                <a:solidFill>
                  <a:srgbClr val="66FF33"/>
                </a:solidFill>
                <a:effectLst>
                  <a:outerShdw blurRad="38100" dist="38100" dir="2700000" algn="tl">
                    <a:srgbClr val="000000">
                      <a:alpha val="43137"/>
                    </a:srgbClr>
                  </a:outerShdw>
                </a:effectLst>
              </a:rPr>
              <a:t>IDENTIFIER FORMATION RULES </a:t>
            </a:r>
            <a:endParaRPr lang="en-IN" sz="3600" dirty="0">
              <a:solidFill>
                <a:srgbClr val="66FF33"/>
              </a:solidFill>
            </a:endParaRPr>
          </a:p>
        </p:txBody>
      </p:sp>
      <p:sp>
        <p:nvSpPr>
          <p:cNvPr id="10" name="Rectangle 9"/>
          <p:cNvSpPr/>
          <p:nvPr/>
        </p:nvSpPr>
        <p:spPr>
          <a:xfrm>
            <a:off x="4572000" y="3571876"/>
            <a:ext cx="756938" cy="646331"/>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r>
              <a:rPr lang="en-IN" sz="3600" b="1" dirty="0" smtClean="0">
                <a:solidFill>
                  <a:srgbClr val="FFFF00"/>
                </a:solidFill>
                <a:effectLst>
                  <a:outerShdw blurRad="38100" dist="38100" dir="2700000" algn="tl">
                    <a:srgbClr val="000000">
                      <a:alpha val="43137"/>
                    </a:srgbClr>
                  </a:outerShdw>
                </a:effectLst>
              </a:rPr>
              <a:t>OR</a:t>
            </a:r>
            <a:endParaRPr lang="en-IN" sz="3600" dirty="0"/>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14380"/>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NAMING CONVENTIONS </a:t>
            </a:r>
          </a:p>
        </p:txBody>
      </p:sp>
      <p:sp>
        <p:nvSpPr>
          <p:cNvPr id="6" name="Content Placeholder 2"/>
          <p:cNvSpPr>
            <a:spLocks noGrp="1"/>
          </p:cNvSpPr>
          <p:nvPr>
            <p:ph idx="1"/>
          </p:nvPr>
        </p:nvSpPr>
        <p:spPr>
          <a:xfrm>
            <a:off x="1571604" y="1643050"/>
            <a:ext cx="7286676" cy="4929222"/>
          </a:xfrm>
        </p:spPr>
        <p:txBody>
          <a:bodyPr>
            <a:noAutofit/>
          </a:bodyPr>
          <a:lstStyle/>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are the python naming conventions?</a:t>
            </a:r>
          </a:p>
          <a:p>
            <a:pPr algn="just">
              <a:buNone/>
            </a:pPr>
            <a:endParaRPr lang="en-IN" sz="3200" b="1" dirty="0" smtClean="0">
              <a:solidFill>
                <a:srgbClr val="FFFF00"/>
              </a:solidFill>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1.		An identifier can be a combination of uppercase letters, lowercase letters, underscores, and digits (0-9). Hence, the following are valid identifiers: </a:t>
            </a:r>
            <a:r>
              <a:rPr lang="en-IN" sz="3200" b="1" dirty="0" err="1" smtClean="0">
                <a:effectLst>
                  <a:outerShdw blurRad="38100" dist="38100" dir="2700000" algn="tl">
                    <a:srgbClr val="000000">
                      <a:alpha val="43137"/>
                    </a:srgbClr>
                  </a:outerShdw>
                </a:effectLst>
              </a:rPr>
              <a:t>myClass</a:t>
            </a:r>
            <a:r>
              <a:rPr lang="en-IN" sz="3200" b="1" dirty="0" smtClean="0">
                <a:effectLst>
                  <a:outerShdw blurRad="38100" dist="38100" dir="2700000" algn="tl">
                    <a:srgbClr val="000000">
                      <a:alpha val="43137"/>
                    </a:srgbClr>
                  </a:outerShdw>
                </a:effectLst>
              </a:rPr>
              <a:t>, </a:t>
            </a:r>
            <a:r>
              <a:rPr lang="en-IN" sz="3200" b="1" dirty="0" err="1" smtClean="0">
                <a:effectLst>
                  <a:outerShdw blurRad="38100" dist="38100" dir="2700000" algn="tl">
                    <a:srgbClr val="000000">
                      <a:alpha val="43137"/>
                    </a:srgbClr>
                  </a:outerShdw>
                </a:effectLst>
              </a:rPr>
              <a:t>my_variable</a:t>
            </a:r>
            <a:r>
              <a:rPr lang="en-IN" sz="3200" b="1" dirty="0" smtClean="0">
                <a:effectLst>
                  <a:outerShdw blurRad="38100" dist="38100" dir="2700000" algn="tl">
                    <a:srgbClr val="000000">
                      <a:alpha val="43137"/>
                    </a:srgbClr>
                  </a:outerShdw>
                </a:effectLst>
              </a:rPr>
              <a:t>, var_1, and </a:t>
            </a:r>
            <a:r>
              <a:rPr lang="en-IN" sz="3200" b="1" dirty="0" err="1" smtClean="0">
                <a:effectLst>
                  <a:outerShdw blurRad="38100" dist="38100" dir="2700000" algn="tl">
                    <a:srgbClr val="000000">
                      <a:alpha val="43137"/>
                    </a:srgbClr>
                  </a:outerShdw>
                </a:effectLst>
              </a:rPr>
              <a:t>print_hello_world</a:t>
            </a:r>
            <a:r>
              <a:rPr lang="en-IN" sz="3200" b="1" dirty="0" smtClean="0">
                <a:effectLst>
                  <a:outerShdw blurRad="38100" dist="38100" dir="2700000" algn="tl">
                    <a:srgbClr val="000000">
                      <a:alpha val="43137"/>
                    </a:srgbClr>
                  </a:outerShdw>
                </a:effectLst>
              </a:rPr>
              <a:t>.</a:t>
            </a:r>
            <a:endParaRPr lang="en-US"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14380"/>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NAMING CONVENTIONS </a:t>
            </a:r>
          </a:p>
        </p:txBody>
      </p:sp>
      <p:sp>
        <p:nvSpPr>
          <p:cNvPr id="6" name="Content Placeholder 2"/>
          <p:cNvSpPr>
            <a:spLocks noGrp="1"/>
          </p:cNvSpPr>
          <p:nvPr>
            <p:ph idx="1"/>
          </p:nvPr>
        </p:nvSpPr>
        <p:spPr>
          <a:xfrm>
            <a:off x="1285852" y="1500174"/>
            <a:ext cx="7643866" cy="4929222"/>
          </a:xfrm>
        </p:spPr>
        <p:txBody>
          <a:bodyPr>
            <a:noAutofit/>
          </a:bodyPr>
          <a:lstStyle/>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are the python naming conventions?</a:t>
            </a:r>
          </a:p>
          <a:p>
            <a:pPr algn="just">
              <a:buNone/>
            </a:pPr>
            <a:endParaRPr lang="en-US" sz="20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2.		The first character must be letter.</a:t>
            </a:r>
          </a:p>
          <a:p>
            <a:pPr marL="514350" indent="-514350" algn="just">
              <a:buAutoNum type="arabicPeriod" startAt="3"/>
            </a:pPr>
            <a:r>
              <a:rPr lang="en-US" sz="3200" b="1" dirty="0" smtClean="0">
                <a:effectLst>
                  <a:outerShdw blurRad="38100" dist="38100" dir="2700000" algn="tl">
                    <a:srgbClr val="000000">
                      <a:alpha val="43137"/>
                    </a:srgbClr>
                  </a:outerShdw>
                </a:effectLst>
              </a:rPr>
              <a:t>     </a:t>
            </a:r>
            <a:r>
              <a:rPr lang="en-IN" sz="3200" b="1" dirty="0" smtClean="0">
                <a:effectLst>
                  <a:outerShdw blurRad="38100" dist="38100" dir="2700000" algn="tl">
                    <a:srgbClr val="000000">
                      <a:alpha val="43137"/>
                    </a:srgbClr>
                  </a:outerShdw>
                </a:effectLst>
              </a:rPr>
              <a:t>Special characters such as %, @, and 	$ are not allowed within identifiers.</a:t>
            </a:r>
          </a:p>
          <a:p>
            <a:pPr algn="just">
              <a:buNone/>
            </a:pPr>
            <a:r>
              <a:rPr lang="en-IN" sz="3200" b="1" dirty="0" smtClean="0">
                <a:effectLst>
                  <a:outerShdw blurRad="38100" dist="38100" dir="2700000" algn="tl">
                    <a:srgbClr val="000000">
                      <a:alpha val="43137"/>
                    </a:srgbClr>
                  </a:outerShdw>
                </a:effectLst>
              </a:rPr>
              <a:t>4.		An identifier should not begin with a 	number. Hence, 2variable is not  	valid, 	but variable2 is acceptable.</a:t>
            </a:r>
            <a:endParaRPr lang="en-US"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571604" y="1643050"/>
            <a:ext cx="7286676" cy="4857784"/>
          </a:xfrm>
        </p:spPr>
        <p:txBody>
          <a:bodyPr>
            <a:noAutofit/>
          </a:bodyPr>
          <a:lstStyle/>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are the python naming conventions?</a:t>
            </a:r>
          </a:p>
          <a:p>
            <a:pPr algn="just">
              <a:buNone/>
            </a:pPr>
            <a:endParaRPr lang="en-IN" sz="3200" b="1" dirty="0" smtClean="0">
              <a:solidFill>
                <a:srgbClr val="FFFF00"/>
              </a:solidFill>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5.		</a:t>
            </a:r>
            <a:r>
              <a:rPr lang="en-IN" sz="3200" b="1" dirty="0" smtClean="0">
                <a:effectLst>
                  <a:outerShdw blurRad="38100" dist="38100" dir="2700000" algn="tl">
                    <a:srgbClr val="000000">
                      <a:alpha val="43137"/>
                    </a:srgbClr>
                  </a:outerShdw>
                </a:effectLst>
              </a:rPr>
              <a:t>Python is a case-sensitive language and this behaviour extends to identifiers. Thus, Labour and labour are two distinct identifiers in Python.</a:t>
            </a:r>
            <a:endParaRPr lang="en-US" sz="3200" b="1" dirty="0" smtClean="0">
              <a:effectLst>
                <a:outerShdw blurRad="38100" dist="38100" dir="2700000" algn="tl">
                  <a:srgbClr val="000000">
                    <a:alpha val="43137"/>
                  </a:srgbClr>
                </a:outerShdw>
              </a:effectLst>
            </a:endParaRPr>
          </a:p>
          <a:p>
            <a:pPr marL="514350" indent="-514350" algn="just">
              <a:buAutoNum type="arabicPeriod" startAt="6"/>
            </a:pPr>
            <a:r>
              <a:rPr lang="en-US" sz="3200" b="1" dirty="0" smtClean="0">
                <a:effectLst>
                  <a:outerShdw blurRad="38100" dist="38100" dir="2700000" algn="tl">
                    <a:srgbClr val="000000">
                      <a:alpha val="43137"/>
                    </a:srgbClr>
                  </a:outerShdw>
                </a:effectLst>
              </a:rPr>
              <a:t>    </a:t>
            </a:r>
            <a:r>
              <a:rPr lang="en-IN" sz="3200" b="1" dirty="0" smtClean="0">
                <a:effectLst>
                  <a:outerShdw blurRad="38100" dist="38100" dir="2700000" algn="tl">
                    <a:srgbClr val="000000">
                      <a:alpha val="43137"/>
                    </a:srgbClr>
                  </a:outerShdw>
                </a:effectLst>
              </a:rPr>
              <a:t>You cannot use Python keywords as identifiers.</a:t>
            </a:r>
          </a:p>
        </p:txBody>
      </p:sp>
      <p:sp>
        <p:nvSpPr>
          <p:cNvPr id="9" name="Title 1"/>
          <p:cNvSpPr txBox="1">
            <a:spLocks/>
          </p:cNvSpPr>
          <p:nvPr/>
        </p:nvSpPr>
        <p:spPr>
          <a:xfrm>
            <a:off x="714348" y="285728"/>
            <a:ext cx="8286808" cy="714380"/>
          </a:xfrm>
          <a:prstGeom prst="rect">
            <a:avLst/>
          </a:prstGeom>
        </p:spPr>
        <p:txBody>
          <a:bodyPr vert="horz" lIns="91440" tIns="45720" rIns="91440" bIns="45720" rtlCol="0" anchor="ctr">
            <a:norm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smtClean="0">
                <a:ln>
                  <a:noFill/>
                </a:ln>
                <a:solidFill>
                  <a:srgbClr val="FFFF00"/>
                </a:solidFill>
                <a:effectLst>
                  <a:outerShdw blurRad="38100" dist="38100" dir="2700000" algn="tl">
                    <a:srgbClr val="000000">
                      <a:alpha val="43137"/>
                    </a:srgbClr>
                  </a:outerShdw>
                </a:effectLst>
                <a:uLnTx/>
                <a:uFillTx/>
                <a:latin typeface="+mj-lt"/>
                <a:ea typeface="+mj-ea"/>
                <a:cs typeface="+mj-cs"/>
              </a:rPr>
              <a:t>PYTHON NAMING CONVENTIONS </a:t>
            </a:r>
            <a:endPar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571604" y="1643050"/>
            <a:ext cx="7286676" cy="4857784"/>
          </a:xfrm>
        </p:spPr>
        <p:txBody>
          <a:bodyPr>
            <a:noAutofit/>
          </a:bodyPr>
          <a:lstStyle/>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are the python naming conventions?</a:t>
            </a:r>
          </a:p>
          <a:p>
            <a:pPr algn="just">
              <a:buNone/>
            </a:pPr>
            <a:endParaRPr lang="en-IN" sz="3200" b="1" dirty="0" smtClean="0">
              <a:solidFill>
                <a:srgbClr val="FFFF00"/>
              </a:solidFill>
              <a:effectLst>
                <a:outerShdw blurRad="38100" dist="38100" dir="2700000" algn="tl">
                  <a:srgbClr val="000000">
                    <a:alpha val="43137"/>
                  </a:srgbClr>
                </a:outerShdw>
              </a:effectLst>
            </a:endParaRPr>
          </a:p>
          <a:p>
            <a:pPr marL="514350" indent="-514350" algn="just">
              <a:buAutoNum type="arabicPeriod" startAt="7"/>
            </a:pPr>
            <a:r>
              <a:rPr lang="en-IN" sz="3200" b="1" dirty="0" smtClean="0">
                <a:effectLst>
                  <a:outerShdw blurRad="38100" dist="38100" dir="2700000" algn="tl">
                    <a:srgbClr val="000000">
                      <a:alpha val="43137"/>
                    </a:srgbClr>
                  </a:outerShdw>
                </a:effectLst>
              </a:rPr>
              <a:t>    You cannot use Python keywords as 	identifiers.</a:t>
            </a:r>
          </a:p>
          <a:p>
            <a:pPr marL="514350" indent="-514350" algn="just">
              <a:buAutoNum type="arabicPeriod" startAt="7"/>
            </a:pPr>
            <a:r>
              <a:rPr lang="en-US" sz="3200" b="1" dirty="0" smtClean="0">
                <a:effectLst>
                  <a:outerShdw blurRad="38100" dist="38100" dir="2700000" algn="tl">
                    <a:srgbClr val="000000">
                      <a:alpha val="43137"/>
                    </a:srgbClr>
                  </a:outerShdw>
                </a:effectLst>
              </a:rPr>
              <a:t>    </a:t>
            </a:r>
            <a:r>
              <a:rPr lang="en-IN" sz="3200" b="1" dirty="0" smtClean="0">
                <a:effectLst>
                  <a:outerShdw blurRad="38100" dist="38100" dir="2700000" algn="tl">
                    <a:srgbClr val="000000">
                      <a:alpha val="43137"/>
                    </a:srgbClr>
                  </a:outerShdw>
                </a:effectLst>
              </a:rPr>
              <a:t>You can use underscores to separate            	multiple words in your identifier.</a:t>
            </a:r>
          </a:p>
        </p:txBody>
      </p:sp>
      <p:sp>
        <p:nvSpPr>
          <p:cNvPr id="9" name="Title 1"/>
          <p:cNvSpPr txBox="1">
            <a:spLocks/>
          </p:cNvSpPr>
          <p:nvPr/>
        </p:nvSpPr>
        <p:spPr>
          <a:xfrm>
            <a:off x="714348" y="285728"/>
            <a:ext cx="8286808" cy="714380"/>
          </a:xfrm>
          <a:prstGeom prst="rect">
            <a:avLst/>
          </a:prstGeom>
        </p:spPr>
        <p:txBody>
          <a:bodyPr vert="horz" lIns="91440" tIns="45720" rIns="91440" bIns="45720" rtlCol="0" anchor="ctr">
            <a:norm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0" normalizeH="0" baseline="0" noProof="0" smtClean="0">
                <a:ln>
                  <a:noFill/>
                </a:ln>
                <a:solidFill>
                  <a:srgbClr val="FFFF00"/>
                </a:solidFill>
                <a:effectLst>
                  <a:outerShdw blurRad="38100" dist="38100" dir="2700000" algn="tl">
                    <a:srgbClr val="000000">
                      <a:alpha val="43137"/>
                    </a:srgbClr>
                  </a:outerShdw>
                </a:effectLst>
                <a:uLnTx/>
                <a:uFillTx/>
                <a:latin typeface="+mj-lt"/>
                <a:ea typeface="+mj-ea"/>
                <a:cs typeface="+mj-cs"/>
              </a:rPr>
              <a:t>PYTHON NAMING CONVENTIONS </a:t>
            </a:r>
            <a:endParaRPr kumimoji="0" lang="en-IN" sz="36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j-lt"/>
              <a:ea typeface="+mj-ea"/>
              <a:cs typeface="+mj-cs"/>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SOME VALID IDENTIFIERS:</a:t>
            </a:r>
          </a:p>
          <a:p>
            <a:pPr algn="just">
              <a:buNone/>
            </a:pPr>
            <a:r>
              <a:rPr lang="en-US" sz="3200" b="1" dirty="0" smtClean="0">
                <a:effectLst>
                  <a:outerShdw blurRad="38100" dist="38100" dir="2700000" algn="tl">
                    <a:srgbClr val="000000">
                      <a:alpha val="43137"/>
                    </a:srgbClr>
                  </a:outerShdw>
                </a:effectLst>
              </a:rPr>
              <a:t>		Myfile1   		DATE9_7_8		y3m9d3		 _</a:t>
            </a:r>
            <a:r>
              <a:rPr lang="en-US" sz="3200" b="1" dirty="0" err="1" smtClean="0">
                <a:effectLst>
                  <a:outerShdw blurRad="38100" dist="38100" dir="2700000" algn="tl">
                    <a:srgbClr val="000000">
                      <a:alpha val="43137"/>
                    </a:srgbClr>
                  </a:outerShdw>
                </a:effectLst>
              </a:rPr>
              <a:t>xs</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MYFILE		_</a:t>
            </a:r>
            <a:r>
              <a:rPr lang="en-US" sz="3200" b="1" dirty="0" err="1" smtClean="0">
                <a:effectLst>
                  <a:outerShdw blurRad="38100" dist="38100" dir="2700000" algn="tl">
                    <a:srgbClr val="000000">
                      <a:alpha val="43137"/>
                    </a:srgbClr>
                  </a:outerShdw>
                </a:effectLst>
              </a:rPr>
              <a:t>FXd</a:t>
            </a:r>
            <a:endParaRPr lang="en-US" sz="3200" b="1" dirty="0" smtClean="0">
              <a:effectLst>
                <a:outerShdw blurRad="38100" dist="38100" dir="2700000" algn="tl">
                  <a:srgbClr val="000000">
                    <a:alpha val="43137"/>
                  </a:srgbClr>
                </a:outerShdw>
              </a:effectLst>
            </a:endParaRPr>
          </a:p>
          <a:p>
            <a:pPr algn="just">
              <a:buNone/>
            </a:pPr>
            <a:r>
              <a:rPr lang="en-US" sz="3200" b="1" dirty="0" smtClean="0">
                <a:solidFill>
                  <a:srgbClr val="FFFF00"/>
                </a:solidFill>
                <a:effectLst>
                  <a:outerShdw blurRad="38100" dist="38100" dir="2700000" algn="tl">
                    <a:srgbClr val="000000">
                      <a:alpha val="43137"/>
                    </a:srgbClr>
                  </a:outerShdw>
                </a:effectLst>
              </a:rPr>
              <a:t>SOME INVALID IDENTIFIERS:</a:t>
            </a:r>
          </a:p>
          <a:p>
            <a:pPr algn="just">
              <a:buNone/>
            </a:pPr>
            <a:r>
              <a:rPr lang="en-US" sz="3200" b="1" dirty="0" smtClean="0">
                <a:effectLst>
                  <a:outerShdw blurRad="38100" dist="38100" dir="2700000" algn="tl">
                    <a:srgbClr val="000000">
                      <a:alpha val="43137"/>
                    </a:srgbClr>
                  </a:outerShdw>
                </a:effectLst>
              </a:rPr>
              <a:t>		MY-REC	28dre	break</a:t>
            </a:r>
          </a:p>
          <a:p>
            <a:pPr algn="just">
              <a:buNone/>
            </a:pPr>
            <a:r>
              <a:rPr lang="en-US" sz="3200" b="1" dirty="0" smtClean="0">
                <a:effectLst>
                  <a:outerShdw blurRad="38100" dist="38100" dir="2700000" algn="tl">
                    <a:srgbClr val="000000">
                      <a:alpha val="43137"/>
                    </a:srgbClr>
                  </a:outerShdw>
                </a:effectLst>
              </a:rPr>
              <a:t>		</a:t>
            </a:r>
            <a:r>
              <a:rPr lang="en-US" sz="3200" b="1" dirty="0" err="1" smtClean="0">
                <a:effectLst>
                  <a:outerShdw blurRad="38100" dist="38100" dir="2700000" algn="tl">
                    <a:srgbClr val="000000">
                      <a:alpha val="43137"/>
                    </a:srgbClr>
                  </a:outerShdw>
                </a:effectLst>
              </a:rPr>
              <a:t>elif</a:t>
            </a:r>
            <a:r>
              <a:rPr lang="en-US" sz="3200" b="1" dirty="0" smtClean="0">
                <a:effectLst>
                  <a:outerShdw blurRad="38100" dist="38100" dir="2700000" algn="tl">
                    <a:srgbClr val="000000">
                      <a:alpha val="43137"/>
                    </a:srgbClr>
                  </a:outerShdw>
                </a:effectLst>
              </a:rPr>
              <a:t>		false		del</a:t>
            </a:r>
            <a:endParaRPr lang="en-IN" sz="3200" b="1" dirty="0" smtClean="0">
              <a:effectLst>
                <a:outerShdw blurRad="38100" dist="38100" dir="2700000" algn="tl">
                  <a:srgbClr val="000000">
                    <a:alpha val="43137"/>
                  </a:srgbClr>
                </a:outerShdw>
              </a:effectLst>
            </a:endParaRPr>
          </a:p>
        </p:txBody>
      </p:sp>
      <p:sp>
        <p:nvSpPr>
          <p:cNvPr id="11" name="Title 1"/>
          <p:cNvSpPr>
            <a:spLocks noGrp="1"/>
          </p:cNvSpPr>
          <p:nvPr>
            <p:ph type="title"/>
          </p:nvPr>
        </p:nvSpPr>
        <p:spPr>
          <a:xfrm>
            <a:off x="714348" y="285728"/>
            <a:ext cx="8286808" cy="714380"/>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NAMING CONVENTIONS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857488" y="3071810"/>
            <a:ext cx="4357718" cy="642942"/>
          </a:xfrm>
        </p:spPr>
        <p:style>
          <a:lnRef idx="0">
            <a:schemeClr val="accent2"/>
          </a:lnRef>
          <a:fillRef idx="3">
            <a:schemeClr val="accent2"/>
          </a:fillRef>
          <a:effectRef idx="3">
            <a:schemeClr val="accent2"/>
          </a:effectRef>
          <a:fontRef idx="minor">
            <a:schemeClr val="lt1"/>
          </a:fontRef>
        </p:style>
        <p:txBody>
          <a:bodyPr>
            <a:noAutofit/>
          </a:bodyPr>
          <a:lstStyle/>
          <a:p>
            <a:pPr algn="ctr">
              <a:buNone/>
            </a:pPr>
            <a:r>
              <a:rPr lang="en-US" sz="3200" b="1" dirty="0" smtClean="0">
                <a:solidFill>
                  <a:srgbClr val="FFFF00"/>
                </a:solidFill>
                <a:effectLst>
                  <a:outerShdw blurRad="38100" dist="38100" dir="2700000" algn="tl">
                    <a:srgbClr val="000000">
                      <a:alpha val="43137"/>
                    </a:srgbClr>
                  </a:outerShdw>
                </a:effectLst>
              </a:rPr>
              <a:t>What is literals?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3. LITERALS / CONSTANT VALUES</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What is literals?</a:t>
            </a:r>
          </a:p>
          <a:p>
            <a:pPr algn="just">
              <a:buNone/>
            </a:pPr>
            <a:r>
              <a:rPr lang="en-US" sz="3200" b="1" dirty="0" smtClean="0">
                <a:effectLst>
                  <a:outerShdw blurRad="38100" dist="38100" dir="2700000" algn="tl">
                    <a:srgbClr val="000000">
                      <a:alpha val="43137"/>
                    </a:srgbClr>
                  </a:outerShdw>
                </a:effectLst>
              </a:rPr>
              <a:t>			</a:t>
            </a:r>
          </a:p>
          <a:p>
            <a:pPr algn="just">
              <a:buNone/>
            </a:pPr>
            <a:r>
              <a:rPr lang="en-US" sz="3200" b="1" dirty="0" smtClean="0">
                <a:effectLst>
                  <a:outerShdw blurRad="38100" dist="38100" dir="2700000" algn="tl">
                    <a:srgbClr val="000000">
                      <a:alpha val="43137"/>
                    </a:srgbClr>
                  </a:outerShdw>
                </a:effectLst>
              </a:rPr>
              <a:t>		Literals are also called as constants or constant values these are the values which never change during the execution of program.</a:t>
            </a: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357422" y="3071810"/>
            <a:ext cx="5929354" cy="642942"/>
          </a:xfrm>
        </p:spPr>
        <p:style>
          <a:lnRef idx="0">
            <a:schemeClr val="accent3"/>
          </a:lnRef>
          <a:fillRef idx="3">
            <a:schemeClr val="accent3"/>
          </a:fillRef>
          <a:effectRef idx="3">
            <a:schemeClr val="accent3"/>
          </a:effectRef>
          <a:fontRef idx="minor">
            <a:schemeClr val="lt1"/>
          </a:fontRef>
        </p:style>
        <p:txBody>
          <a:bodyPr>
            <a:noAutofit/>
          </a:bodyPr>
          <a:lstStyle/>
          <a:p>
            <a:pPr algn="ctr">
              <a:buNone/>
            </a:pPr>
            <a:r>
              <a:rPr lang="en-US" sz="3200" b="1" dirty="0" smtClean="0">
                <a:solidFill>
                  <a:schemeClr val="accent2">
                    <a:lumMod val="50000"/>
                  </a:schemeClr>
                </a:solidFill>
                <a:effectLst>
                  <a:outerShdw blurRad="38100" dist="38100" dir="2700000" algn="tl">
                    <a:srgbClr val="000000">
                      <a:alpha val="43137"/>
                    </a:srgbClr>
                  </a:outerShdw>
                </a:effectLst>
              </a:rPr>
              <a:t>What are the types of  literals?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7" name="Picture 3" descr="C:\Users\Sainik\Desktop\Python_logo-large.png"/>
          <p:cNvPicPr>
            <a:picLocks noChangeAspect="1" noChangeArrowheads="1"/>
          </p:cNvPicPr>
          <p:nvPr/>
        </p:nvPicPr>
        <p:blipFill>
          <a:blip r:embed="rId3" cstate="print"/>
          <a:srcRect/>
          <a:stretch>
            <a:fillRect/>
          </a:stretch>
        </p:blipFill>
        <p:spPr bwMode="auto">
          <a:xfrm>
            <a:off x="2428860" y="500042"/>
            <a:ext cx="5249617" cy="3947975"/>
          </a:xfrm>
          <a:prstGeom prst="rect">
            <a:avLst/>
          </a:prstGeom>
          <a:ln>
            <a:noFill/>
          </a:ln>
          <a:effectLst>
            <a:outerShdw blurRad="292100" dist="139700" dir="2700000" algn="tl" rotWithShape="0">
              <a:srgbClr val="333333">
                <a:alpha val="65000"/>
              </a:srgbClr>
            </a:outerShdw>
          </a:effectLst>
        </p:spPr>
      </p:pic>
      <p:sp>
        <p:nvSpPr>
          <p:cNvPr id="7" name="Title 1"/>
          <p:cNvSpPr>
            <a:spLocks noGrp="1"/>
          </p:cNvSpPr>
          <p:nvPr>
            <p:ph type="title"/>
          </p:nvPr>
        </p:nvSpPr>
        <p:spPr>
          <a:xfrm>
            <a:off x="1000100" y="4572008"/>
            <a:ext cx="7715304" cy="1500198"/>
          </a:xfrm>
        </p:spPr>
        <p:txBody>
          <a:bodyPr>
            <a:noAutofit/>
          </a:bodyPr>
          <a:lstStyle/>
          <a:p>
            <a:pPr algn="ctr"/>
            <a:r>
              <a:rPr lang="en-US" sz="4000" b="1" u="sng" dirty="0" smtClean="0">
                <a:solidFill>
                  <a:srgbClr val="FFFF00"/>
                </a:solidFill>
                <a:effectLst>
                  <a:outerShdw blurRad="38100" dist="38100" dir="2700000" algn="tl">
                    <a:srgbClr val="000000">
                      <a:alpha val="43137"/>
                    </a:srgbClr>
                  </a:outerShdw>
                </a:effectLst>
              </a:rPr>
              <a:t>CHAPTER - 02</a:t>
            </a:r>
            <a:br>
              <a:rPr lang="en-US" sz="4000" b="1" u="sng" dirty="0" smtClean="0">
                <a:solidFill>
                  <a:srgbClr val="FFFF00"/>
                </a:solidFill>
                <a:effectLst>
                  <a:outerShdw blurRad="38100" dist="38100" dir="2700000" algn="tl">
                    <a:srgbClr val="000000">
                      <a:alpha val="43137"/>
                    </a:srgbClr>
                  </a:outerShdw>
                </a:effectLst>
              </a:rPr>
            </a:br>
            <a:r>
              <a:rPr lang="en-US" sz="4000" b="1" u="sng" dirty="0" smtClean="0">
                <a:solidFill>
                  <a:srgbClr val="FFFF00"/>
                </a:solidFill>
                <a:effectLst>
                  <a:outerShdw blurRad="38100" dist="38100" dir="2700000" algn="tl">
                    <a:srgbClr val="000000">
                      <a:alpha val="43137"/>
                    </a:srgbClr>
                  </a:outerShdw>
                </a:effectLst>
              </a:rPr>
              <a:t>PYTHON FUNDAMENTALS</a:t>
            </a:r>
            <a:endParaRPr lang="en-US" sz="4000" b="1" u="sng"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TYPES OF LITERALS / CONSTANT VALUES</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What are the types of literals?</a:t>
            </a:r>
          </a:p>
          <a:p>
            <a:pPr algn="just">
              <a:buNone/>
            </a:pPr>
            <a:r>
              <a:rPr lang="en-US" sz="3200" b="1" dirty="0" smtClean="0">
                <a:effectLst>
                  <a:outerShdw blurRad="38100" dist="38100" dir="2700000" algn="tl">
                    <a:srgbClr val="000000">
                      <a:alpha val="43137"/>
                    </a:srgbClr>
                  </a:outerShdw>
                </a:effectLst>
              </a:rPr>
              <a:t>			</a:t>
            </a:r>
          </a:p>
          <a:p>
            <a:pPr algn="just">
              <a:buNone/>
            </a:pPr>
            <a:r>
              <a:rPr lang="en-US" sz="3200" b="1" dirty="0" smtClean="0">
                <a:effectLst>
                  <a:outerShdw blurRad="38100" dist="38100" dir="2700000" algn="tl">
                    <a:srgbClr val="000000">
                      <a:alpha val="43137"/>
                    </a:srgbClr>
                  </a:outerShdw>
                </a:effectLst>
              </a:rPr>
              <a:t>		1)	String Literals or Constants.</a:t>
            </a:r>
          </a:p>
          <a:p>
            <a:pPr algn="just">
              <a:buNone/>
            </a:pPr>
            <a:r>
              <a:rPr lang="en-US" sz="3200" b="1" dirty="0" smtClean="0">
                <a:effectLst>
                  <a:outerShdw blurRad="38100" dist="38100" dir="2700000" algn="tl">
                    <a:srgbClr val="000000">
                      <a:alpha val="43137"/>
                    </a:srgbClr>
                  </a:outerShdw>
                </a:effectLst>
              </a:rPr>
              <a:t>		2)	Numeric Literals or Constants.</a:t>
            </a:r>
          </a:p>
          <a:p>
            <a:pPr algn="just">
              <a:buNone/>
            </a:pPr>
            <a:r>
              <a:rPr lang="en-US" sz="3200" b="1" dirty="0" smtClean="0">
                <a:effectLst>
                  <a:outerShdw blurRad="38100" dist="38100" dir="2700000" algn="tl">
                    <a:srgbClr val="000000">
                      <a:alpha val="43137"/>
                    </a:srgbClr>
                  </a:outerShdw>
                </a:effectLst>
              </a:rPr>
              <a:t>		3)	Boolean Literals or Constants.</a:t>
            </a:r>
          </a:p>
          <a:p>
            <a:pPr algn="just">
              <a:buNone/>
            </a:pPr>
            <a:r>
              <a:rPr lang="en-US" sz="3200" b="1" dirty="0" smtClean="0">
                <a:effectLst>
                  <a:outerShdw blurRad="38100" dist="38100" dir="2700000" algn="tl">
                    <a:srgbClr val="000000">
                      <a:alpha val="43137"/>
                    </a:srgbClr>
                  </a:outerShdw>
                </a:effectLst>
              </a:rPr>
              <a:t>		4)	Special Literal None.	</a:t>
            </a:r>
          </a:p>
          <a:p>
            <a:pPr algn="just">
              <a:buNone/>
            </a:pPr>
            <a:r>
              <a:rPr lang="en-US" sz="3200" b="1" dirty="0" smtClean="0">
                <a:effectLst>
                  <a:outerShdw blurRad="38100" dist="38100" dir="2700000" algn="tl">
                    <a:srgbClr val="000000">
                      <a:alpha val="43137"/>
                    </a:srgbClr>
                  </a:outerShdw>
                </a:effectLst>
              </a:rPr>
              <a:t>		5)	Literal Collections.</a:t>
            </a: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2571736" y="3286124"/>
            <a:ext cx="4786346" cy="714380"/>
          </a:xfrm>
          <a:effectLst>
            <a:outerShdw blurRad="76200" dist="12700" dir="8100000" sy="-23000" kx="800400" algn="br" rotWithShape="0">
              <a:prstClr val="black">
                <a:alpha val="20000"/>
              </a:prstClr>
            </a:outerShdw>
          </a:effectLst>
        </p:spPr>
        <p:style>
          <a:lnRef idx="0">
            <a:schemeClr val="accent2"/>
          </a:lnRef>
          <a:fillRef idx="3">
            <a:schemeClr val="accent2"/>
          </a:fillRef>
          <a:effectRef idx="3">
            <a:schemeClr val="accent2"/>
          </a:effectRef>
          <a:fontRef idx="minor">
            <a:schemeClr val="lt1"/>
          </a:fontRef>
        </p:style>
        <p:txBody>
          <a:bodyPr>
            <a:noAutofit/>
          </a:bodyPr>
          <a:lstStyle/>
          <a:p>
            <a:pPr algn="ctr">
              <a:buNone/>
            </a:pPr>
            <a:r>
              <a:rPr lang="en-US" sz="3200" b="1" dirty="0" smtClean="0">
                <a:solidFill>
                  <a:srgbClr val="FFFF00"/>
                </a:solidFill>
                <a:effectLst>
                  <a:outerShdw blurRad="38100" dist="38100" dir="2700000" algn="tl">
                    <a:srgbClr val="000000">
                      <a:alpha val="43137"/>
                    </a:srgbClr>
                  </a:outerShdw>
                </a:effectLst>
              </a:rPr>
              <a:t>What is string?</a:t>
            </a:r>
            <a:endParaRPr lang="en-US" sz="3200" b="1" dirty="0" smtClean="0">
              <a:effectLst>
                <a:outerShdw blurRad="38100" dist="38100" dir="2700000" algn="tl">
                  <a:srgbClr val="000000">
                    <a:alpha val="43137"/>
                  </a:srgbClr>
                </a:outerShdw>
              </a:effectLst>
            </a:endParaRPr>
          </a:p>
          <a:p>
            <a:pPr algn="ctr">
              <a:buNone/>
            </a:pPr>
            <a:endParaRPr lang="en-US" sz="3200" b="1" dirty="0" smtClean="0">
              <a:effectLst>
                <a:outerShdw blurRad="38100" dist="38100" dir="2700000" algn="tl">
                  <a:srgbClr val="000000">
                    <a:alpha val="43137"/>
                  </a:srgbClr>
                </a:outerShdw>
              </a:effectLst>
            </a:endParaRPr>
          </a:p>
          <a:p>
            <a:pPr algn="ctr">
              <a:buNone/>
            </a:pPr>
            <a:endParaRPr lang="en-US" sz="3200" b="1" dirty="0" smtClean="0">
              <a:effectLst>
                <a:outerShdw blurRad="38100" dist="38100" dir="2700000" algn="tl">
                  <a:srgbClr val="000000">
                    <a:alpha val="43137"/>
                  </a:srgbClr>
                </a:outerShdw>
              </a:effectLst>
            </a:endParaRPr>
          </a:p>
          <a:p>
            <a:pPr algn="ctr">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1. STRING LITERALS OR CONSTANTS</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What is string?	</a:t>
            </a:r>
          </a:p>
          <a:p>
            <a:pPr algn="just">
              <a:buNone/>
            </a:pPr>
            <a:r>
              <a:rPr lang="en-US" sz="3200" b="1" dirty="0" smtClean="0">
                <a:solidFill>
                  <a:srgbClr val="FFFF00"/>
                </a:solidFill>
                <a:effectLst>
                  <a:outerShdw blurRad="38100" dist="38100" dir="2700000" algn="tl">
                    <a:srgbClr val="000000">
                      <a:alpha val="43137"/>
                    </a:srgbClr>
                  </a:outerShdw>
                </a:effectLst>
              </a:rPr>
              <a:t>	</a:t>
            </a:r>
            <a:r>
              <a:rPr lang="en-US" sz="3200" b="1" dirty="0" smtClean="0">
                <a:effectLst>
                  <a:outerShdw blurRad="38100" dist="38100" dir="2700000" algn="tl">
                    <a:srgbClr val="000000">
                      <a:alpha val="43137"/>
                    </a:srgbClr>
                  </a:outerShdw>
                </a:effectLst>
              </a:rPr>
              <a:t>	Sequence of letters enclosed in quotes is called string or string literal or constant.</a:t>
            </a:r>
          </a:p>
          <a:p>
            <a:pPr algn="just">
              <a:buNone/>
            </a:pPr>
            <a:r>
              <a:rPr lang="en-US" sz="3200" b="1" dirty="0" smtClean="0">
                <a:effectLst>
                  <a:outerShdw blurRad="38100" dist="38100" dir="2700000" algn="tl">
                    <a:srgbClr val="000000">
                      <a:alpha val="43137"/>
                    </a:srgbClr>
                  </a:outerShdw>
                </a:effectLst>
              </a:rPr>
              <a:t>	    	Python supports both form of quotes i.e.</a:t>
            </a:r>
          </a:p>
          <a:p>
            <a:pPr algn="just">
              <a:buNone/>
            </a:pPr>
            <a:r>
              <a:rPr lang="en-US" sz="3200" b="1" dirty="0" smtClean="0">
                <a:effectLst>
                  <a:outerShdw blurRad="38100" dist="38100" dir="2700000" algn="tl">
                    <a:srgbClr val="000000">
                      <a:alpha val="43137"/>
                    </a:srgbClr>
                  </a:outerShdw>
                </a:effectLst>
              </a:rPr>
              <a:t>				‘Hello’</a:t>
            </a:r>
          </a:p>
          <a:p>
            <a:pPr algn="just">
              <a:buNone/>
            </a:pPr>
            <a:r>
              <a:rPr lang="en-US" sz="3200" b="1" dirty="0" smtClean="0">
                <a:effectLst>
                  <a:outerShdw blurRad="38100" dist="38100" dir="2700000" algn="tl">
                    <a:srgbClr val="000000">
                      <a:alpha val="43137"/>
                    </a:srgbClr>
                  </a:outerShdw>
                </a:effectLst>
              </a:rPr>
              <a:t>				“Hello”</a:t>
            </a: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714480" y="3071810"/>
            <a:ext cx="7000924" cy="785818"/>
          </a:xfrm>
        </p:spPr>
        <p:style>
          <a:lnRef idx="0">
            <a:schemeClr val="accent6"/>
          </a:lnRef>
          <a:fillRef idx="3">
            <a:schemeClr val="accent6"/>
          </a:fillRef>
          <a:effectRef idx="3">
            <a:schemeClr val="accent6"/>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Representation of String</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REPRESENTATION OF STRING</a:t>
            </a:r>
          </a:p>
        </p:txBody>
      </p:sp>
      <p:pic>
        <p:nvPicPr>
          <p:cNvPr id="1026" name="Picture 2"/>
          <p:cNvPicPr>
            <a:picLocks noChangeAspect="1" noChangeArrowheads="1"/>
          </p:cNvPicPr>
          <p:nvPr/>
        </p:nvPicPr>
        <p:blipFill>
          <a:blip r:embed="rId3" cstate="print"/>
          <a:srcRect l="11133" t="42969" r="36132" b="36718"/>
          <a:stretch>
            <a:fillRect/>
          </a:stretch>
        </p:blipFill>
        <p:spPr bwMode="auto">
          <a:xfrm>
            <a:off x="1285852" y="3652838"/>
            <a:ext cx="7418563" cy="1928826"/>
          </a:xfrm>
          <a:prstGeom prst="rect">
            <a:avLst/>
          </a:prstGeom>
          <a:noFill/>
          <a:ln w="9525">
            <a:noFill/>
            <a:miter lim="800000"/>
            <a:headEnd/>
            <a:tailEnd/>
          </a:ln>
          <a:effectLst/>
        </p:spPr>
      </p:pic>
      <p:sp>
        <p:nvSpPr>
          <p:cNvPr id="8" name="Rectangle 7"/>
          <p:cNvSpPr/>
          <p:nvPr/>
        </p:nvSpPr>
        <p:spPr>
          <a:xfrm>
            <a:off x="2285984" y="1357298"/>
            <a:ext cx="4099392" cy="584775"/>
          </a:xfrm>
          <a:prstGeom prst="rect">
            <a:avLst/>
          </a:prstGeom>
        </p:spPr>
        <p:txBody>
          <a:bodyPr wrap="none">
            <a:spAutoFit/>
          </a:bodyPr>
          <a:lstStyle/>
          <a:p>
            <a:r>
              <a:rPr lang="en-IN" sz="3200" b="1" dirty="0" smtClean="0">
                <a:solidFill>
                  <a:schemeClr val="bg1"/>
                </a:solidFill>
                <a:effectLst>
                  <a:outerShdw blurRad="38100" dist="38100" dir="2700000" algn="tl">
                    <a:srgbClr val="000000">
                      <a:alpha val="43137"/>
                    </a:srgbClr>
                  </a:outerShdw>
                </a:effectLst>
              </a:rPr>
              <a:t>&gt;&gt;&gt;  s = “Hello Python”</a:t>
            </a:r>
            <a:endParaRPr lang="en-IN" sz="3200"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1928794" y="2071678"/>
            <a:ext cx="6491521" cy="523220"/>
          </a:xfrm>
          <a:prstGeom prst="rect">
            <a:avLst/>
          </a:prstGeom>
        </p:spPr>
        <p:txBody>
          <a:bodyPr wrap="none">
            <a:spAutoFit/>
          </a:bodyPr>
          <a:lstStyle/>
          <a:p>
            <a:r>
              <a:rPr lang="en-IN" sz="2800" b="1" dirty="0" smtClean="0">
                <a:solidFill>
                  <a:schemeClr val="bg1"/>
                </a:solidFill>
                <a:effectLst>
                  <a:outerShdw blurRad="38100" dist="38100" dir="2700000" algn="tl">
                    <a:srgbClr val="000000">
                      <a:alpha val="43137"/>
                    </a:srgbClr>
                  </a:outerShdw>
                </a:effectLst>
              </a:rPr>
              <a:t>This is how Python would index the string:</a:t>
            </a:r>
            <a:endParaRPr lang="en-IN" sz="2800" b="1" dirty="0">
              <a:solidFill>
                <a:schemeClr val="bg1"/>
              </a:solidFill>
              <a:effectLst>
                <a:outerShdw blurRad="38100" dist="38100" dir="2700000" algn="tl">
                  <a:srgbClr val="000000">
                    <a:alpha val="43137"/>
                  </a:srgbClr>
                </a:outerShdw>
              </a:effectLst>
            </a:endParaRPr>
          </a:p>
        </p:txBody>
      </p:sp>
      <p:sp>
        <p:nvSpPr>
          <p:cNvPr id="17" name="Right Arrow 16"/>
          <p:cNvSpPr/>
          <p:nvPr/>
        </p:nvSpPr>
        <p:spPr>
          <a:xfrm>
            <a:off x="2714612" y="5453076"/>
            <a:ext cx="3500462" cy="128588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6" name="Rectangle 15"/>
          <p:cNvSpPr/>
          <p:nvPr/>
        </p:nvSpPr>
        <p:spPr>
          <a:xfrm>
            <a:off x="2786050" y="5810266"/>
            <a:ext cx="2779864" cy="523220"/>
          </a:xfrm>
          <a:prstGeom prst="rect">
            <a:avLst/>
          </a:prstGeom>
        </p:spPr>
        <p:txBody>
          <a:bodyPr wrap="none">
            <a:spAutoFit/>
          </a:bodyPr>
          <a:lstStyle/>
          <a:p>
            <a:pPr lvl="0"/>
            <a:r>
              <a:rPr lang="en-US" sz="2800" b="1" dirty="0" smtClean="0">
                <a:effectLst>
                  <a:outerShdw blurRad="38100" dist="38100" dir="2700000" algn="tl">
                    <a:srgbClr val="000000">
                      <a:alpha val="43137"/>
                    </a:srgbClr>
                  </a:outerShdw>
                </a:effectLst>
              </a:rPr>
              <a:t>Forward Indexing</a:t>
            </a:r>
            <a:endParaRPr lang="en-IN" sz="2400" b="1" dirty="0">
              <a:effectLst>
                <a:outerShdw blurRad="38100" dist="38100" dir="2700000" algn="tl">
                  <a:srgbClr val="000000">
                    <a:alpha val="43137"/>
                  </a:srgbClr>
                </a:outerShdw>
              </a:effectLst>
            </a:endParaRPr>
          </a:p>
        </p:txBody>
      </p:sp>
      <p:sp>
        <p:nvSpPr>
          <p:cNvPr id="18" name="Right Arrow 17"/>
          <p:cNvSpPr/>
          <p:nvPr/>
        </p:nvSpPr>
        <p:spPr>
          <a:xfrm rot="10800000">
            <a:off x="4714876" y="2357430"/>
            <a:ext cx="3786214" cy="128588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9" name="Rectangle 18"/>
          <p:cNvSpPr/>
          <p:nvPr/>
        </p:nvSpPr>
        <p:spPr>
          <a:xfrm>
            <a:off x="5429256" y="2714620"/>
            <a:ext cx="3000117" cy="523220"/>
          </a:xfrm>
          <a:prstGeom prst="rect">
            <a:avLst/>
          </a:prstGeom>
        </p:spPr>
        <p:txBody>
          <a:bodyPr wrap="none">
            <a:spAutoFit/>
          </a:bodyPr>
          <a:lstStyle/>
          <a:p>
            <a:pPr lvl="0"/>
            <a:r>
              <a:rPr lang="en-US" sz="2800" b="1" dirty="0" smtClean="0">
                <a:effectLst>
                  <a:outerShdw blurRad="38100" dist="38100" dir="2700000" algn="tl">
                    <a:srgbClr val="000000">
                      <a:alpha val="43137"/>
                    </a:srgbClr>
                  </a:outerShdw>
                </a:effectLst>
              </a:rPr>
              <a:t>Backward Indexing</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REPRESENTATION OF STRING</a:t>
            </a:r>
          </a:p>
        </p:txBody>
      </p:sp>
      <p:sp>
        <p:nvSpPr>
          <p:cNvPr id="6" name="Rectangle 5"/>
          <p:cNvSpPr/>
          <p:nvPr/>
        </p:nvSpPr>
        <p:spPr>
          <a:xfrm>
            <a:off x="1643042" y="3357562"/>
            <a:ext cx="7215238" cy="3108543"/>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To access the first character on the string you just created, type and enter the variable name s and the index 0 within square brackets like this:</a:t>
            </a:r>
          </a:p>
          <a:p>
            <a:r>
              <a:rPr lang="en-IN" sz="2800" b="1" dirty="0" smtClean="0">
                <a:solidFill>
                  <a:schemeClr val="bg1"/>
                </a:solidFill>
                <a:effectLst>
                  <a:outerShdw blurRad="38100" dist="38100" dir="2700000" algn="tl">
                    <a:srgbClr val="000000">
                      <a:alpha val="43137"/>
                    </a:srgbClr>
                  </a:outerShdw>
                </a:effectLst>
              </a:rPr>
              <a:t>&gt;&gt;&gt;s[0]</a:t>
            </a:r>
          </a:p>
          <a:p>
            <a:r>
              <a:rPr lang="en-IN" sz="2800" b="1" dirty="0" smtClean="0">
                <a:solidFill>
                  <a:schemeClr val="bg1"/>
                </a:solidFill>
                <a:effectLst>
                  <a:outerShdw blurRad="38100" dist="38100" dir="2700000" algn="tl">
                    <a:srgbClr val="000000">
                      <a:alpha val="43137"/>
                    </a:srgbClr>
                  </a:outerShdw>
                </a:effectLst>
              </a:rPr>
              <a:t>You’ll get this output:</a:t>
            </a:r>
          </a:p>
          <a:p>
            <a:r>
              <a:rPr lang="en-IN" sz="2800" b="1" dirty="0" smtClean="0">
                <a:solidFill>
                  <a:schemeClr val="bg1"/>
                </a:solidFill>
                <a:effectLst>
                  <a:outerShdw blurRad="38100" dist="38100" dir="2700000" algn="tl">
                    <a:srgbClr val="000000">
                      <a:alpha val="43137"/>
                    </a:srgbClr>
                  </a:outerShdw>
                </a:effectLst>
              </a:rPr>
              <a:t>‘H’</a:t>
            </a:r>
            <a:endParaRPr lang="en-IN" sz="2800" b="1" dirty="0">
              <a:solidFill>
                <a:schemeClr val="bg1"/>
              </a:solidFill>
              <a:effectLst>
                <a:outerShdw blurRad="38100" dist="38100" dir="2700000" algn="tl">
                  <a:srgbClr val="000000">
                    <a:alpha val="43137"/>
                  </a:srgbClr>
                </a:outerShdw>
              </a:effectLst>
            </a:endParaRPr>
          </a:p>
        </p:txBody>
      </p:sp>
      <p:pic>
        <p:nvPicPr>
          <p:cNvPr id="10" name="Picture 2"/>
          <p:cNvPicPr>
            <a:picLocks noChangeAspect="1" noChangeArrowheads="1"/>
          </p:cNvPicPr>
          <p:nvPr/>
        </p:nvPicPr>
        <p:blipFill>
          <a:blip r:embed="rId3" cstate="print"/>
          <a:srcRect l="11133" t="42969" r="36132" b="36718"/>
          <a:stretch>
            <a:fillRect/>
          </a:stretch>
        </p:blipFill>
        <p:spPr bwMode="auto">
          <a:xfrm>
            <a:off x="1428728" y="1428736"/>
            <a:ext cx="7418563" cy="1571636"/>
          </a:xfrm>
          <a:prstGeom prst="rect">
            <a:avLst/>
          </a:prstGeom>
          <a:noFill/>
          <a:ln w="9525">
            <a:noFill/>
            <a:miter lim="800000"/>
            <a:headEnd/>
            <a:tailEnd/>
          </a:ln>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REPRESENTATION OF STRING</a:t>
            </a:r>
          </a:p>
        </p:txBody>
      </p:sp>
      <p:sp>
        <p:nvSpPr>
          <p:cNvPr id="6" name="Rectangle 5"/>
          <p:cNvSpPr/>
          <p:nvPr/>
        </p:nvSpPr>
        <p:spPr>
          <a:xfrm>
            <a:off x="1643042" y="3357562"/>
            <a:ext cx="7215238" cy="2677656"/>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To access the last character, you can use this expression:</a:t>
            </a:r>
          </a:p>
          <a:p>
            <a:r>
              <a:rPr lang="en-IN" sz="2800" b="1" dirty="0" smtClean="0">
                <a:solidFill>
                  <a:schemeClr val="bg1"/>
                </a:solidFill>
                <a:effectLst>
                  <a:outerShdw blurRad="38100" dist="38100" dir="2700000" algn="tl">
                    <a:srgbClr val="000000">
                      <a:alpha val="43137"/>
                    </a:srgbClr>
                  </a:outerShdw>
                </a:effectLst>
              </a:rPr>
              <a:t>&gt;&gt;&gt;s[</a:t>
            </a:r>
            <a:r>
              <a:rPr lang="en-IN" sz="2800" b="1" dirty="0" err="1" smtClean="0">
                <a:solidFill>
                  <a:schemeClr val="bg1"/>
                </a:solidFill>
                <a:effectLst>
                  <a:outerShdw blurRad="38100" dist="38100" dir="2700000" algn="tl">
                    <a:srgbClr val="000000">
                      <a:alpha val="43137"/>
                    </a:srgbClr>
                  </a:outerShdw>
                </a:effectLst>
              </a:rPr>
              <a:t>len</a:t>
            </a:r>
            <a:r>
              <a:rPr lang="en-IN" sz="2800" b="1" dirty="0" smtClean="0">
                <a:solidFill>
                  <a:schemeClr val="bg1"/>
                </a:solidFill>
                <a:effectLst>
                  <a:outerShdw blurRad="38100" dist="38100" dir="2700000" algn="tl">
                    <a:srgbClr val="000000">
                      <a:alpha val="43137"/>
                    </a:srgbClr>
                  </a:outerShdw>
                </a:effectLst>
              </a:rPr>
              <a:t>(s)-1]</a:t>
            </a:r>
          </a:p>
          <a:p>
            <a:endParaRPr lang="en-IN" sz="2800" b="1" dirty="0" smtClean="0">
              <a:solidFill>
                <a:schemeClr val="bg1"/>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You’ll get the output:</a:t>
            </a:r>
          </a:p>
          <a:p>
            <a:r>
              <a:rPr lang="en-IN" sz="2800" b="1" dirty="0" smtClean="0">
                <a:solidFill>
                  <a:schemeClr val="bg1"/>
                </a:solidFill>
                <a:effectLst>
                  <a:outerShdw blurRad="38100" dist="38100" dir="2700000" algn="tl">
                    <a:srgbClr val="000000">
                      <a:alpha val="43137"/>
                    </a:srgbClr>
                  </a:outerShdw>
                </a:effectLst>
              </a:rPr>
              <a:t>‘n’</a:t>
            </a:r>
          </a:p>
        </p:txBody>
      </p:sp>
      <p:pic>
        <p:nvPicPr>
          <p:cNvPr id="10" name="Picture 2"/>
          <p:cNvPicPr>
            <a:picLocks noChangeAspect="1" noChangeArrowheads="1"/>
          </p:cNvPicPr>
          <p:nvPr/>
        </p:nvPicPr>
        <p:blipFill>
          <a:blip r:embed="rId3" cstate="print"/>
          <a:srcRect l="11133" t="42969" r="36132" b="36718"/>
          <a:stretch>
            <a:fillRect/>
          </a:stretch>
        </p:blipFill>
        <p:spPr bwMode="auto">
          <a:xfrm>
            <a:off x="1428728" y="1428736"/>
            <a:ext cx="7418563" cy="1571636"/>
          </a:xfrm>
          <a:prstGeom prst="rect">
            <a:avLst/>
          </a:prstGeom>
          <a:noFill/>
          <a:ln w="9525">
            <a:noFill/>
            <a:miter lim="800000"/>
            <a:headEnd/>
            <a:tailEnd/>
          </a:ln>
          <a:effectLst/>
        </p:spPr>
      </p:pic>
      <p:sp>
        <p:nvSpPr>
          <p:cNvPr id="8" name="Cloud 7"/>
          <p:cNvSpPr/>
          <p:nvPr/>
        </p:nvSpPr>
        <p:spPr>
          <a:xfrm>
            <a:off x="5429256" y="4000504"/>
            <a:ext cx="3143272" cy="2071702"/>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b="1" dirty="0" smtClean="0">
                <a:solidFill>
                  <a:schemeClr val="tx1"/>
                </a:solidFill>
                <a:effectLst>
                  <a:outerShdw blurRad="38100" dist="38100" dir="2700000" algn="tl">
                    <a:srgbClr val="000000">
                      <a:alpha val="43137"/>
                    </a:srgbClr>
                  </a:outerShdw>
                </a:effectLst>
              </a:rPr>
              <a:t>Len() function is used to find the length of the string.</a:t>
            </a:r>
            <a:endParaRPr lang="en-IN" sz="24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REPRESENTATION OF STRING</a:t>
            </a:r>
          </a:p>
        </p:txBody>
      </p:sp>
      <p:sp>
        <p:nvSpPr>
          <p:cNvPr id="6" name="Rectangle 5"/>
          <p:cNvSpPr/>
          <p:nvPr/>
        </p:nvSpPr>
        <p:spPr>
          <a:xfrm>
            <a:off x="1643042" y="3143248"/>
            <a:ext cx="7215238"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The expression introduces you to the </a:t>
            </a:r>
            <a:r>
              <a:rPr lang="en-IN" sz="2800" b="1" i="1" dirty="0" err="1" smtClean="0">
                <a:solidFill>
                  <a:schemeClr val="bg1"/>
                </a:solidFill>
                <a:effectLst>
                  <a:outerShdw blurRad="38100" dist="38100" dir="2700000" algn="tl">
                    <a:srgbClr val="000000">
                      <a:alpha val="43137"/>
                    </a:srgbClr>
                  </a:outerShdw>
                </a:effectLst>
              </a:rPr>
              <a:t>len</a:t>
            </a:r>
            <a:r>
              <a:rPr lang="en-IN" sz="2800" b="1" i="1" dirty="0" smtClean="0">
                <a:solidFill>
                  <a:schemeClr val="bg1"/>
                </a:solidFill>
                <a:effectLst>
                  <a:outerShdw blurRad="38100" dist="38100" dir="2700000" algn="tl">
                    <a:srgbClr val="000000">
                      <a:alpha val="43137"/>
                    </a:srgbClr>
                  </a:outerShdw>
                </a:effectLst>
              </a:rPr>
              <a:t> function. There is actually an easier way to</a:t>
            </a:r>
          </a:p>
          <a:p>
            <a:pPr algn="just"/>
            <a:r>
              <a:rPr lang="en-IN" sz="2800" b="1" dirty="0" smtClean="0">
                <a:solidFill>
                  <a:schemeClr val="bg1"/>
                </a:solidFill>
                <a:effectLst>
                  <a:outerShdw blurRad="38100" dist="38100" dir="2700000" algn="tl">
                    <a:srgbClr val="000000">
                      <a:alpha val="43137"/>
                    </a:srgbClr>
                  </a:outerShdw>
                </a:effectLst>
              </a:rPr>
              <a:t>access the last item on the string:</a:t>
            </a:r>
          </a:p>
          <a:p>
            <a:pPr algn="just"/>
            <a:r>
              <a:rPr lang="en-IN" sz="2800" b="1" dirty="0" smtClean="0">
                <a:solidFill>
                  <a:schemeClr val="bg1"/>
                </a:solidFill>
                <a:effectLst>
                  <a:outerShdw blurRad="38100" dist="38100" dir="2700000" algn="tl">
                    <a:srgbClr val="000000">
                      <a:alpha val="43137"/>
                    </a:srgbClr>
                  </a:outerShdw>
                </a:effectLst>
              </a:rPr>
              <a:t>&gt;&gt;&gt;s[-1]</a:t>
            </a:r>
          </a:p>
          <a:p>
            <a:pPr algn="just"/>
            <a:r>
              <a:rPr lang="en-IN" sz="2800" b="1" dirty="0" smtClean="0">
                <a:solidFill>
                  <a:schemeClr val="bg1"/>
                </a:solidFill>
                <a:effectLst>
                  <a:outerShdw blurRad="38100" dist="38100" dir="2700000" algn="tl">
                    <a:srgbClr val="000000">
                      <a:alpha val="43137"/>
                    </a:srgbClr>
                  </a:outerShdw>
                </a:effectLst>
              </a:rPr>
              <a:t>‘n’</a:t>
            </a:r>
          </a:p>
          <a:p>
            <a:pPr algn="just"/>
            <a:r>
              <a:rPr lang="en-IN" sz="2800" b="1" dirty="0" smtClean="0">
                <a:solidFill>
                  <a:schemeClr val="bg1"/>
                </a:solidFill>
                <a:effectLst>
                  <a:outerShdw blurRad="38100" dist="38100" dir="2700000" algn="tl">
                    <a:srgbClr val="000000">
                      <a:alpha val="43137"/>
                    </a:srgbClr>
                  </a:outerShdw>
                </a:effectLst>
              </a:rPr>
              <a:t>To access the penultimate character:</a:t>
            </a:r>
          </a:p>
          <a:p>
            <a:pPr algn="just"/>
            <a:r>
              <a:rPr lang="en-IN" sz="2800" b="1" dirty="0" smtClean="0">
                <a:solidFill>
                  <a:schemeClr val="bg1"/>
                </a:solidFill>
                <a:effectLst>
                  <a:outerShdw blurRad="38100" dist="38100" dir="2700000" algn="tl">
                    <a:srgbClr val="000000">
                      <a:alpha val="43137"/>
                    </a:srgbClr>
                  </a:outerShdw>
                </a:effectLst>
              </a:rPr>
              <a:t>&gt;&gt;&gt;s[-2]</a:t>
            </a:r>
          </a:p>
          <a:p>
            <a:pPr algn="just"/>
            <a:r>
              <a:rPr lang="en-IN" sz="2800" b="1" dirty="0" smtClean="0">
                <a:solidFill>
                  <a:schemeClr val="bg1"/>
                </a:solidFill>
                <a:effectLst>
                  <a:outerShdw blurRad="38100" dist="38100" dir="2700000" algn="tl">
                    <a:srgbClr val="000000">
                      <a:alpha val="43137"/>
                    </a:srgbClr>
                  </a:outerShdw>
                </a:effectLst>
              </a:rPr>
              <a:t>‘o’</a:t>
            </a:r>
          </a:p>
        </p:txBody>
      </p:sp>
      <p:pic>
        <p:nvPicPr>
          <p:cNvPr id="10" name="Picture 2"/>
          <p:cNvPicPr>
            <a:picLocks noChangeAspect="1" noChangeArrowheads="1"/>
          </p:cNvPicPr>
          <p:nvPr/>
        </p:nvPicPr>
        <p:blipFill>
          <a:blip r:embed="rId3" cstate="print"/>
          <a:srcRect l="11133" t="42969" r="36132" b="36718"/>
          <a:stretch>
            <a:fillRect/>
          </a:stretch>
        </p:blipFill>
        <p:spPr bwMode="auto">
          <a:xfrm>
            <a:off x="1428728" y="1428736"/>
            <a:ext cx="7418563" cy="1571636"/>
          </a:xfrm>
          <a:prstGeom prst="rect">
            <a:avLst/>
          </a:prstGeom>
          <a:noFill/>
          <a:ln w="9525">
            <a:noFill/>
            <a:miter lim="800000"/>
            <a:headEnd/>
            <a:tailEnd/>
          </a:ln>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TYPES OF STRINGS </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What are the types of strings supported in python?	</a:t>
            </a:r>
          </a:p>
          <a:p>
            <a:pPr algn="just">
              <a:buNone/>
            </a:pPr>
            <a:r>
              <a:rPr lang="en-US" sz="3200" b="1" dirty="0" smtClean="0">
                <a:solidFill>
                  <a:srgbClr val="FFFF00"/>
                </a:solidFill>
                <a:effectLst>
                  <a:outerShdw blurRad="38100" dist="38100" dir="2700000" algn="tl">
                    <a:srgbClr val="000000">
                      <a:alpha val="43137"/>
                    </a:srgbClr>
                  </a:outerShdw>
                </a:effectLst>
              </a:rPr>
              <a:t>	</a:t>
            </a:r>
            <a:r>
              <a:rPr lang="en-US" sz="3200" b="1" dirty="0" smtClean="0">
                <a:effectLst>
                  <a:outerShdw blurRad="38100" dist="38100" dir="2700000" algn="tl">
                    <a:srgbClr val="000000">
                      <a:alpha val="43137"/>
                    </a:srgbClr>
                  </a:outerShdw>
                </a:effectLst>
              </a:rPr>
              <a:t>	</a:t>
            </a:r>
          </a:p>
          <a:p>
            <a:pPr algn="just">
              <a:buNone/>
            </a:pPr>
            <a:r>
              <a:rPr lang="en-US" sz="3200" b="1" dirty="0" smtClean="0">
                <a:effectLst>
                  <a:outerShdw blurRad="38100" dist="38100" dir="2700000" algn="tl">
                    <a:srgbClr val="000000">
                      <a:alpha val="43137"/>
                    </a:srgbClr>
                  </a:outerShdw>
                </a:effectLst>
              </a:rPr>
              <a:t>	Python supports two ways of representation of strings:</a:t>
            </a:r>
          </a:p>
          <a:p>
            <a:pPr algn="just">
              <a:buNone/>
            </a:pPr>
            <a:endParaRPr lang="en-US" sz="3200" b="1" dirty="0" smtClean="0">
              <a:effectLst>
                <a:outerShdw blurRad="38100" dist="38100" dir="2700000" algn="tl">
                  <a:srgbClr val="000000">
                    <a:alpha val="43137"/>
                  </a:srgbClr>
                </a:outerShdw>
              </a:effectLst>
            </a:endParaRPr>
          </a:p>
          <a:p>
            <a:pPr marL="514350" indent="-514350" algn="just">
              <a:buNone/>
            </a:pPr>
            <a:r>
              <a:rPr lang="en-US" sz="3200" b="1" dirty="0" smtClean="0">
                <a:effectLst>
                  <a:outerShdw blurRad="38100" dist="38100" dir="2700000" algn="tl">
                    <a:srgbClr val="000000">
                      <a:alpha val="43137"/>
                    </a:srgbClr>
                  </a:outerShdw>
                </a:effectLst>
              </a:rPr>
              <a:t>		1)	Single Line Strings.</a:t>
            </a:r>
          </a:p>
          <a:p>
            <a:pPr marL="514350" indent="-514350" algn="just">
              <a:buNone/>
            </a:pPr>
            <a:r>
              <a:rPr lang="en-US" sz="3200" b="1" dirty="0" smtClean="0">
                <a:effectLst>
                  <a:outerShdw blurRad="38100" dist="38100" dir="2700000" algn="tl">
                    <a:srgbClr val="000000">
                      <a:alpha val="43137"/>
                    </a:srgbClr>
                  </a:outerShdw>
                </a:effectLst>
              </a:rPr>
              <a:t>		2)	Multi Line Strings. </a:t>
            </a: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928794" y="3286124"/>
            <a:ext cx="6429420"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TYPES OF STRINGS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3500438"/>
            <a:ext cx="6000792" cy="785818"/>
          </a:xfrm>
        </p:spPr>
        <p:style>
          <a:lnRef idx="0">
            <a:schemeClr val="accent6"/>
          </a:lnRef>
          <a:fillRef idx="3">
            <a:schemeClr val="accent6"/>
          </a:fillRef>
          <a:effectRef idx="3">
            <a:schemeClr val="accent6"/>
          </a:effectRef>
          <a:fontRef idx="minor">
            <a:schemeClr val="lt1"/>
          </a:fontRef>
        </p:style>
        <p:txBody>
          <a:bodyPr>
            <a:normAutofit/>
          </a:bodyPr>
          <a:lstStyle/>
          <a:p>
            <a:pPr marL="514350" indent="-514350" algn="ctr"/>
            <a:r>
              <a:rPr lang="en-IN" b="1" dirty="0" smtClean="0">
                <a:solidFill>
                  <a:schemeClr val="bg1"/>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SINGLE LINE STRINGS </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Strings created using single quote or double quote must end in one line are called single line strings</a:t>
            </a:r>
          </a:p>
          <a:p>
            <a:pPr algn="just">
              <a:buNone/>
            </a:pPr>
            <a:r>
              <a:rPr lang="en-US" sz="3200" b="1" dirty="0" smtClean="0">
                <a:effectLst>
                  <a:outerShdw blurRad="38100" dist="38100" dir="2700000" algn="tl">
                    <a:srgbClr val="000000">
                      <a:alpha val="43137"/>
                    </a:srgbClr>
                  </a:outerShdw>
                </a:effectLst>
              </a:rPr>
              <a:t>For Example:</a:t>
            </a:r>
          </a:p>
          <a:p>
            <a:pPr algn="just">
              <a:buNone/>
            </a:pPr>
            <a:r>
              <a:rPr lang="en-US" sz="3200" b="1" dirty="0" smtClean="0">
                <a:effectLst>
                  <a:outerShdw blurRad="38100" dist="38100" dir="2700000" algn="tl">
                    <a:srgbClr val="000000">
                      <a:alpha val="43137"/>
                    </a:srgbClr>
                  </a:outerShdw>
                </a:effectLst>
              </a:rPr>
              <a:t>Item=“Computer”</a:t>
            </a:r>
          </a:p>
          <a:p>
            <a:pPr algn="just">
              <a:buNone/>
            </a:pPr>
            <a:r>
              <a:rPr lang="en-US" sz="3200" b="1" dirty="0" smtClean="0">
                <a:effectLst>
                  <a:outerShdw blurRad="38100" dist="38100" dir="2700000" algn="tl">
                    <a:srgbClr val="000000">
                      <a:alpha val="43137"/>
                    </a:srgbClr>
                  </a:outerShdw>
                </a:effectLst>
              </a:rPr>
              <a:t>Or </a:t>
            </a:r>
          </a:p>
          <a:p>
            <a:pPr algn="just">
              <a:buNone/>
            </a:pPr>
            <a:r>
              <a:rPr lang="en-US" sz="3200" b="1" dirty="0" smtClean="0">
                <a:effectLst>
                  <a:outerShdw blurRad="38100" dist="38100" dir="2700000" algn="tl">
                    <a:srgbClr val="000000">
                      <a:alpha val="43137"/>
                    </a:srgbClr>
                  </a:outerShdw>
                </a:effectLst>
              </a:rPr>
              <a:t>Item= ‘Computer’</a:t>
            </a: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MULTI LINE STRINGS </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Strings created using single quote or double quote and spread across multiple lines are called </a:t>
            </a:r>
            <a:r>
              <a:rPr lang="en-US" sz="3200" b="1" dirty="0" smtClean="0">
                <a:solidFill>
                  <a:srgbClr val="FFFF00"/>
                </a:solidFill>
                <a:effectLst>
                  <a:outerShdw blurRad="38100" dist="38100" dir="2700000" algn="tl">
                    <a:srgbClr val="000000">
                      <a:alpha val="43137"/>
                    </a:srgbClr>
                  </a:outerShdw>
                </a:effectLst>
              </a:rPr>
              <a:t>Multi Line Strings</a:t>
            </a:r>
            <a:r>
              <a:rPr lang="en-US" sz="3200" b="1" dirty="0" smtClean="0">
                <a:effectLst>
                  <a:outerShdw blurRad="38100" dist="38100" dir="2700000" algn="tl">
                    <a:srgbClr val="000000">
                      <a:alpha val="43137"/>
                    </a:srgbClr>
                  </a:outerShdw>
                </a:effectLst>
              </a:rPr>
              <a:t>.</a:t>
            </a:r>
          </a:p>
          <a:p>
            <a:pPr algn="just">
              <a:buNone/>
            </a:pPr>
            <a:r>
              <a:rPr lang="en-US" sz="3200" b="1" dirty="0" smtClean="0">
                <a:effectLst>
                  <a:outerShdw blurRad="38100" dist="38100" dir="2700000" algn="tl">
                    <a:srgbClr val="000000">
                      <a:alpha val="43137"/>
                    </a:srgbClr>
                  </a:outerShdw>
                </a:effectLst>
              </a:rPr>
              <a:t>		by adding </a:t>
            </a:r>
            <a:r>
              <a:rPr lang="en-US" sz="3200" b="1" dirty="0" smtClean="0">
                <a:solidFill>
                  <a:srgbClr val="FFFF00"/>
                </a:solidFill>
                <a:effectLst>
                  <a:outerShdw blurRad="38100" dist="38100" dir="2700000" algn="tl">
                    <a:srgbClr val="000000">
                      <a:alpha val="43137"/>
                    </a:srgbClr>
                  </a:outerShdw>
                </a:effectLst>
              </a:rPr>
              <a:t>backslash \ </a:t>
            </a:r>
            <a:r>
              <a:rPr lang="en-US" sz="3200" b="1" dirty="0" smtClean="0">
                <a:effectLst>
                  <a:outerShdw blurRad="38100" dist="38100" dir="2700000" algn="tl">
                    <a:srgbClr val="000000">
                      <a:alpha val="43137"/>
                    </a:srgbClr>
                  </a:outerShdw>
                </a:effectLst>
              </a:rPr>
              <a:t>one can continue to type on next line.</a:t>
            </a:r>
          </a:p>
          <a:p>
            <a:pPr algn="just">
              <a:buNone/>
            </a:pPr>
            <a:r>
              <a:rPr lang="en-US" sz="3200" b="1" dirty="0" smtClean="0">
                <a:solidFill>
                  <a:srgbClr val="FFFF00"/>
                </a:solidFill>
                <a:effectLst>
                  <a:outerShdw blurRad="38100" dist="38100" dir="2700000" algn="tl">
                    <a:srgbClr val="000000">
                      <a:alpha val="43137"/>
                    </a:srgbClr>
                  </a:outerShdw>
                </a:effectLst>
              </a:rPr>
              <a:t>For instance: 	Item = ‘Key\</a:t>
            </a:r>
          </a:p>
          <a:p>
            <a:pPr algn="just">
              <a:buNone/>
            </a:pPr>
            <a:r>
              <a:rPr lang="en-US" sz="3200" b="1" dirty="0" smtClean="0">
                <a:solidFill>
                  <a:srgbClr val="FFFF00"/>
                </a:solidFill>
                <a:effectLst>
                  <a:outerShdw blurRad="38100" dist="38100" dir="2700000" algn="tl">
                    <a:srgbClr val="000000">
                      <a:alpha val="43137"/>
                    </a:srgbClr>
                  </a:outerShdw>
                </a:effectLst>
              </a:rPr>
              <a:t>				board’</a:t>
            </a:r>
          </a:p>
          <a:p>
            <a:pPr algn="just">
              <a:buNone/>
            </a:pPr>
            <a:endParaRPr lang="en-US" sz="3200" b="1" dirty="0" smtClean="0">
              <a:solidFill>
                <a:srgbClr val="FFFF00"/>
              </a:solidFill>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857356" y="3000372"/>
            <a:ext cx="6357982" cy="785818"/>
          </a:xfrm>
        </p:spPr>
        <p:style>
          <a:lnRef idx="0">
            <a:schemeClr val="accent3"/>
          </a:lnRef>
          <a:fillRef idx="3">
            <a:schemeClr val="accent3"/>
          </a:fillRef>
          <a:effectRef idx="3">
            <a:schemeClr val="accent3"/>
          </a:effectRef>
          <a:fontRef idx="minor">
            <a:schemeClr val="lt1"/>
          </a:fontRef>
        </p:style>
        <p:txBody>
          <a:bodyPr>
            <a:normAutofit/>
          </a:bodyPr>
          <a:lstStyle/>
          <a:p>
            <a:pPr marL="514350" indent="-514350" algn="ctr"/>
            <a:r>
              <a:rPr lang="en-IN" b="1" dirty="0" smtClean="0">
                <a:solidFill>
                  <a:schemeClr val="bg1"/>
                </a:solidFill>
                <a:effectLst>
                  <a:outerShdw blurRad="38100" dist="38100" dir="2700000" algn="tl">
                    <a:srgbClr val="000000">
                      <a:alpha val="43137"/>
                    </a:srgbClr>
                  </a:outerShdw>
                </a:effectLst>
              </a:rPr>
              <a:t>SIZE OF STRINGS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SIZE OF STRINGS </a:t>
            </a:r>
          </a:p>
        </p:txBody>
      </p:sp>
      <p:sp>
        <p:nvSpPr>
          <p:cNvPr id="6" name="Content Placeholder 2"/>
          <p:cNvSpPr>
            <a:spLocks noGrp="1"/>
          </p:cNvSpPr>
          <p:nvPr>
            <p:ph idx="1"/>
          </p:nvPr>
        </p:nvSpPr>
        <p:spPr>
          <a:xfrm>
            <a:off x="1571604"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solidFill>
                  <a:srgbClr val="FFFF00"/>
                </a:solidFill>
                <a:effectLst>
                  <a:outerShdw blurRad="38100" dist="38100" dir="2700000" algn="tl">
                    <a:srgbClr val="000000">
                      <a:alpha val="43137"/>
                    </a:srgbClr>
                  </a:outerShdw>
                </a:effectLst>
              </a:rPr>
              <a:t>	‘\\’ </a:t>
            </a:r>
            <a:r>
              <a:rPr lang="en-US" sz="3200" b="1" dirty="0" smtClean="0">
                <a:effectLst>
                  <a:outerShdw blurRad="38100" dist="38100" dir="2700000" algn="tl">
                    <a:srgbClr val="000000">
                      <a:alpha val="43137"/>
                    </a:srgbClr>
                  </a:outerShdw>
                </a:effectLst>
              </a:rPr>
              <a:t>			Size is 1 (\ is an 					escape sequence)</a:t>
            </a:r>
          </a:p>
          <a:p>
            <a:pPr algn="just">
              <a:buNone/>
            </a:pPr>
            <a:r>
              <a:rPr lang="en-US" sz="3200" b="1" dirty="0" smtClean="0">
                <a:solidFill>
                  <a:srgbClr val="FFFF00"/>
                </a:solidFill>
                <a:effectLst>
                  <a:outerShdw blurRad="38100" dist="38100" dir="2700000" algn="tl">
                    <a:srgbClr val="000000">
                      <a:alpha val="43137"/>
                    </a:srgbClr>
                  </a:outerShdw>
                </a:effectLst>
              </a:rPr>
              <a:t>	‘</a:t>
            </a:r>
            <a:r>
              <a:rPr lang="en-US" sz="3200" b="1" dirty="0" err="1" smtClean="0">
                <a:solidFill>
                  <a:srgbClr val="FFFF00"/>
                </a:solidFill>
                <a:effectLst>
                  <a:outerShdw blurRad="38100" dist="38100" dir="2700000" algn="tl">
                    <a:srgbClr val="000000">
                      <a:alpha val="43137"/>
                    </a:srgbClr>
                  </a:outerShdw>
                </a:effectLst>
              </a:rPr>
              <a:t>abc</a:t>
            </a:r>
            <a:r>
              <a:rPr lang="en-US" sz="3200" b="1" dirty="0" smtClean="0">
                <a:solidFill>
                  <a:srgbClr val="FFFF00"/>
                </a:solidFill>
                <a:effectLst>
                  <a:outerShdw blurRad="38100" dist="38100" dir="2700000" algn="tl">
                    <a:srgbClr val="000000">
                      <a:alpha val="43137"/>
                    </a:srgbClr>
                  </a:outerShdw>
                </a:effectLst>
              </a:rPr>
              <a:t>’			size is 3</a:t>
            </a:r>
          </a:p>
          <a:p>
            <a:pPr algn="just">
              <a:buNone/>
            </a:pPr>
            <a:r>
              <a:rPr lang="en-US" sz="3200" b="1" dirty="0" smtClean="0">
                <a:solidFill>
                  <a:srgbClr val="FFFF00"/>
                </a:solidFill>
                <a:effectLst>
                  <a:outerShdw blurRad="38100" dist="38100" dir="2700000" algn="tl">
                    <a:srgbClr val="000000">
                      <a:alpha val="43137"/>
                    </a:srgbClr>
                  </a:outerShdw>
                </a:effectLst>
              </a:rPr>
              <a:t>	“\</a:t>
            </a:r>
            <a:r>
              <a:rPr lang="en-US" sz="3200" b="1" dirty="0" err="1" smtClean="0">
                <a:solidFill>
                  <a:srgbClr val="FFFF00"/>
                </a:solidFill>
                <a:effectLst>
                  <a:outerShdw blurRad="38100" dist="38100" dir="2700000" algn="tl">
                    <a:srgbClr val="000000">
                      <a:alpha val="43137"/>
                    </a:srgbClr>
                  </a:outerShdw>
                </a:effectLst>
              </a:rPr>
              <a:t>ab</a:t>
            </a:r>
            <a:r>
              <a:rPr lang="en-US" sz="3200" b="1" dirty="0" smtClean="0">
                <a:solidFill>
                  <a:srgbClr val="FFFF00"/>
                </a:solidFill>
                <a:effectLst>
                  <a:outerShdw blurRad="38100" dist="38100" dir="2700000" algn="tl">
                    <a:srgbClr val="000000">
                      <a:alpha val="43137"/>
                    </a:srgbClr>
                  </a:outerShdw>
                </a:effectLst>
              </a:rPr>
              <a:t>” 			size is 2</a:t>
            </a:r>
          </a:p>
          <a:p>
            <a:pPr algn="just">
              <a:buNone/>
            </a:pPr>
            <a:r>
              <a:rPr lang="en-US" sz="3200" b="1" dirty="0" smtClean="0">
                <a:solidFill>
                  <a:srgbClr val="FFFF00"/>
                </a:solidFill>
                <a:effectLst>
                  <a:outerShdw blurRad="38100" dist="38100" dir="2700000" algn="tl">
                    <a:srgbClr val="000000">
                      <a:alpha val="43137"/>
                    </a:srgbClr>
                  </a:outerShdw>
                </a:effectLst>
              </a:rPr>
              <a:t>“</a:t>
            </a:r>
            <a:r>
              <a:rPr lang="en-US" sz="3200" b="1" dirty="0" err="1" smtClean="0">
                <a:solidFill>
                  <a:srgbClr val="FFFF00"/>
                </a:solidFill>
                <a:effectLst>
                  <a:outerShdw blurRad="38100" dist="38100" dir="2700000" algn="tl">
                    <a:srgbClr val="000000">
                      <a:alpha val="43137"/>
                    </a:srgbClr>
                  </a:outerShdw>
                </a:effectLst>
              </a:rPr>
              <a:t>Raama</a:t>
            </a:r>
            <a:r>
              <a:rPr lang="en-US" sz="3200" b="1" dirty="0" smtClean="0">
                <a:solidFill>
                  <a:srgbClr val="FFFF00"/>
                </a:solidFill>
                <a:effectLst>
                  <a:outerShdw blurRad="38100" dist="38100" dir="2700000" algn="tl">
                    <a:srgbClr val="000000">
                      <a:alpha val="43137"/>
                    </a:srgbClr>
                  </a:outerShdw>
                </a:effectLst>
              </a:rPr>
              <a:t>\’s Laptop” 	size is 13</a:t>
            </a:r>
          </a:p>
          <a:p>
            <a:pPr algn="just">
              <a:buNone/>
            </a:pPr>
            <a:endParaRPr lang="en-US" sz="3200" b="1" dirty="0" smtClean="0">
              <a:solidFill>
                <a:srgbClr val="FFFF00"/>
              </a:solidFill>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US" sz="3200" b="1" dirty="0" smtClean="0">
              <a:effectLst>
                <a:outerShdw blurRad="38100" dist="38100" dir="2700000" algn="tl">
                  <a:srgbClr val="000000">
                    <a:alpha val="43137"/>
                  </a:srgbClr>
                </a:outerShdw>
              </a:effectLst>
            </a:endParaRPr>
          </a:p>
          <a:p>
            <a:pPr algn="just">
              <a:buNone/>
            </a:pPr>
            <a:endParaRPr lang="en-I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500166" y="3429000"/>
            <a:ext cx="7286676"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Strings with Triple Quotes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STRINGS WITH TRIPLE QUOTES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For multi line strings created by triple quotes, while calculating size, the EOL(End of Line) character at the end of line is also counted. </a:t>
            </a:r>
          </a:p>
          <a:p>
            <a:pPr algn="just">
              <a:buNone/>
            </a:pPr>
            <a:r>
              <a:rPr lang="en-US" sz="3200" b="1" dirty="0" smtClean="0">
                <a:solidFill>
                  <a:srgbClr val="FFFF00"/>
                </a:solidFill>
                <a:effectLst>
                  <a:outerShdw blurRad="38100" dist="38100" dir="2700000" algn="tl">
                    <a:srgbClr val="000000">
                      <a:alpha val="43137"/>
                    </a:srgbClr>
                  </a:outerShdw>
                </a:effectLst>
              </a:rPr>
              <a:t>For instance:</a:t>
            </a:r>
          </a:p>
          <a:p>
            <a:pPr algn="just">
              <a:buNone/>
            </a:pPr>
            <a:r>
              <a:rPr lang="en-US" sz="3200" b="1" dirty="0" smtClean="0">
                <a:effectLst>
                  <a:outerShdw blurRad="38100" dist="38100" dir="2700000" algn="tl">
                    <a:srgbClr val="000000">
                      <a:alpha val="43137"/>
                    </a:srgbClr>
                  </a:outerShdw>
                </a:effectLst>
              </a:rPr>
              <a:t>Str2=“’x</a:t>
            </a:r>
          </a:p>
          <a:p>
            <a:pPr algn="just">
              <a:buNone/>
            </a:pPr>
            <a:r>
              <a:rPr lang="en-US" sz="3200" b="1" dirty="0" smtClean="0">
                <a:effectLst>
                  <a:outerShdw blurRad="38100" dist="38100" dir="2700000" algn="tl">
                    <a:srgbClr val="000000">
                      <a:alpha val="43137"/>
                    </a:srgbClr>
                  </a:outerShdw>
                </a:effectLst>
              </a:rPr>
              <a:t>y</a:t>
            </a:r>
          </a:p>
          <a:p>
            <a:pPr algn="just">
              <a:buNone/>
            </a:pPr>
            <a:r>
              <a:rPr lang="en-US" sz="3200" b="1" dirty="0" smtClean="0">
                <a:effectLst>
                  <a:outerShdw blurRad="38100" dist="38100" dir="2700000" algn="tl">
                    <a:srgbClr val="000000">
                      <a:alpha val="43137"/>
                    </a:srgbClr>
                  </a:outerShdw>
                </a:effectLst>
              </a:rPr>
              <a:t>Z”’</a:t>
            </a:r>
          </a:p>
          <a:p>
            <a:pPr algn="just">
              <a:buNone/>
            </a:pPr>
            <a:endParaRPr lang="en-IN" sz="3200" b="1" dirty="0" smtClean="0">
              <a:effectLst>
                <a:outerShdw blurRad="38100" dist="38100" dir="2700000" algn="tl">
                  <a:srgbClr val="000000">
                    <a:alpha val="43137"/>
                  </a:srgbClr>
                </a:outerShdw>
              </a:effectLst>
            </a:endParaRPr>
          </a:p>
        </p:txBody>
      </p:sp>
      <p:grpSp>
        <p:nvGrpSpPr>
          <p:cNvPr id="11" name="Group 10"/>
          <p:cNvGrpSpPr/>
          <p:nvPr/>
        </p:nvGrpSpPr>
        <p:grpSpPr>
          <a:xfrm>
            <a:off x="2857488" y="4857760"/>
            <a:ext cx="428628" cy="428628"/>
            <a:chOff x="3571868" y="5214950"/>
            <a:chExt cx="214318" cy="144464"/>
          </a:xfrm>
        </p:grpSpPr>
        <p:cxnSp>
          <p:nvCxnSpPr>
            <p:cNvPr id="5" name="Straight Connector 4"/>
            <p:cNvCxnSpPr/>
            <p:nvPr/>
          </p:nvCxnSpPr>
          <p:spPr>
            <a:xfrm rot="5400000">
              <a:off x="3713952" y="5286386"/>
              <a:ext cx="143670" cy="798"/>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rot="10800000">
              <a:off x="3571868" y="5357826"/>
              <a:ext cx="21431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12" name="Group 11"/>
          <p:cNvGrpSpPr/>
          <p:nvPr/>
        </p:nvGrpSpPr>
        <p:grpSpPr>
          <a:xfrm>
            <a:off x="1714480" y="5429264"/>
            <a:ext cx="428628" cy="428628"/>
            <a:chOff x="3571868" y="5214950"/>
            <a:chExt cx="214318" cy="144464"/>
          </a:xfrm>
        </p:grpSpPr>
        <p:cxnSp>
          <p:nvCxnSpPr>
            <p:cNvPr id="13" name="Straight Connector 12"/>
            <p:cNvCxnSpPr/>
            <p:nvPr/>
          </p:nvCxnSpPr>
          <p:spPr>
            <a:xfrm rot="5400000">
              <a:off x="3713952" y="5286386"/>
              <a:ext cx="143670" cy="79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rot="10800000">
              <a:off x="3571868" y="5357826"/>
              <a:ext cx="21431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16" name="Cloud Callout 15"/>
          <p:cNvSpPr/>
          <p:nvPr/>
        </p:nvSpPr>
        <p:spPr>
          <a:xfrm>
            <a:off x="5286380" y="4214818"/>
            <a:ext cx="3429024" cy="1928826"/>
          </a:xfrm>
          <a:prstGeom prst="cloudCallout">
            <a:avLst>
              <a:gd name="adj1" fmla="val -86729"/>
              <a:gd name="adj2" fmla="val 953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effectLst>
                  <a:outerShdw blurRad="38100" dist="38100" dir="2700000" algn="tl">
                    <a:srgbClr val="000000">
                      <a:alpha val="43137"/>
                    </a:srgbClr>
                  </a:outerShdw>
                </a:effectLst>
              </a:rPr>
              <a:t>Enter keys are considered as EOL so size of str2 is 5</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3214686"/>
            <a:ext cx="5572164"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chemeClr val="bg1"/>
                </a:solidFill>
                <a:effectLst>
                  <a:outerShdw blurRad="38100" dist="38100" dir="2700000" algn="tl">
                    <a:srgbClr val="000000">
                      <a:alpha val="43137"/>
                    </a:srgbClr>
                  </a:outerShdw>
                </a:effectLst>
              </a:rPr>
              <a:t>Escape Sequences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ESCAPE SEQUENCES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785786" y="1571612"/>
          <a:ext cx="7786742" cy="428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24303" y="1750630"/>
            <a:ext cx="758541"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sp>
        <p:nvSpPr>
          <p:cNvPr id="17" name="Rectangle 16"/>
          <p:cNvSpPr/>
          <p:nvPr/>
        </p:nvSpPr>
        <p:spPr>
          <a:xfrm>
            <a:off x="2071670" y="3250828"/>
            <a:ext cx="643125"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sp>
        <p:nvSpPr>
          <p:cNvPr id="18" name="Rectangle 17"/>
          <p:cNvSpPr/>
          <p:nvPr/>
        </p:nvSpPr>
        <p:spPr>
          <a:xfrm>
            <a:off x="2071670" y="4751026"/>
            <a:ext cx="761747"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ESCAPE SEQUENCES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785786" y="1571612"/>
          <a:ext cx="7786742" cy="428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24303" y="1750630"/>
            <a:ext cx="800219"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a:t>
            </a:r>
            <a:endParaRPr lang="en-IN" sz="5200" b="1" dirty="0">
              <a:effectLst>
                <a:outerShdw blurRad="38100" dist="38100" dir="2700000" algn="tl">
                  <a:srgbClr val="000000">
                    <a:alpha val="43137"/>
                  </a:srgbClr>
                </a:outerShdw>
              </a:effectLst>
            </a:endParaRPr>
          </a:p>
        </p:txBody>
      </p:sp>
      <p:sp>
        <p:nvSpPr>
          <p:cNvPr id="17" name="Rectangle 16"/>
          <p:cNvSpPr/>
          <p:nvPr/>
        </p:nvSpPr>
        <p:spPr>
          <a:xfrm>
            <a:off x="2071670" y="3250828"/>
            <a:ext cx="829073"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\b</a:t>
            </a:r>
            <a:endParaRPr lang="en-IN" sz="5200" b="1" dirty="0">
              <a:effectLst>
                <a:outerShdw blurRad="38100" dist="38100" dir="2700000" algn="tl">
                  <a:srgbClr val="000000">
                    <a:alpha val="43137"/>
                  </a:srgbClr>
                </a:outerShdw>
              </a:effectLst>
            </a:endParaRPr>
          </a:p>
        </p:txBody>
      </p:sp>
      <p:sp>
        <p:nvSpPr>
          <p:cNvPr id="18" name="Rectangle 17"/>
          <p:cNvSpPr/>
          <p:nvPr/>
        </p:nvSpPr>
        <p:spPr>
          <a:xfrm>
            <a:off x="2071670" y="4751026"/>
            <a:ext cx="683200"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\f</a:t>
            </a:r>
            <a:endParaRPr lang="en-IN" sz="5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ESCAPE SEQUENCES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785786" y="1571612"/>
          <a:ext cx="7786742" cy="428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24303" y="1750630"/>
            <a:ext cx="829073"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\n</a:t>
            </a:r>
            <a:endParaRPr lang="en-IN" sz="5200" b="1" dirty="0">
              <a:effectLst>
                <a:outerShdw blurRad="38100" dist="38100" dir="2700000" algn="tl">
                  <a:srgbClr val="000000">
                    <a:alpha val="43137"/>
                  </a:srgbClr>
                </a:outerShdw>
              </a:effectLst>
            </a:endParaRPr>
          </a:p>
        </p:txBody>
      </p:sp>
      <p:sp>
        <p:nvSpPr>
          <p:cNvPr id="17" name="Rectangle 16"/>
          <p:cNvSpPr/>
          <p:nvPr/>
        </p:nvSpPr>
        <p:spPr>
          <a:xfrm>
            <a:off x="2071670" y="3250828"/>
            <a:ext cx="708848"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\r</a:t>
            </a:r>
            <a:endParaRPr lang="en-IN" sz="5200" b="1" dirty="0">
              <a:effectLst>
                <a:outerShdw blurRad="38100" dist="38100" dir="2700000" algn="tl">
                  <a:srgbClr val="000000">
                    <a:alpha val="43137"/>
                  </a:srgbClr>
                </a:outerShdw>
              </a:effectLst>
            </a:endParaRPr>
          </a:p>
        </p:txBody>
      </p:sp>
      <p:sp>
        <p:nvSpPr>
          <p:cNvPr id="18" name="Rectangle 17"/>
          <p:cNvSpPr/>
          <p:nvPr/>
        </p:nvSpPr>
        <p:spPr>
          <a:xfrm>
            <a:off x="2071670" y="4751026"/>
            <a:ext cx="702436"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\t</a:t>
            </a:r>
            <a:endParaRPr lang="en-IN" sz="5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INTRODUCTION</a:t>
            </a:r>
          </a:p>
        </p:txBody>
      </p:sp>
      <p:sp>
        <p:nvSpPr>
          <p:cNvPr id="9" name="Content Placeholder 2"/>
          <p:cNvSpPr>
            <a:spLocks noGrp="1"/>
          </p:cNvSpPr>
          <p:nvPr>
            <p:ph idx="1"/>
          </p:nvPr>
        </p:nvSpPr>
        <p:spPr>
          <a:xfrm>
            <a:off x="714348" y="1714488"/>
            <a:ext cx="8286808" cy="4643470"/>
          </a:xfrm>
        </p:spPr>
        <p:txBody>
          <a:bodyPr>
            <a:noAutofit/>
          </a:bodyPr>
          <a:lstStyle/>
          <a:p>
            <a:pPr>
              <a:buNone/>
            </a:pPr>
            <a:endParaRPr lang="en-US" sz="1200" b="1" dirty="0" smtClean="0">
              <a:effectLst>
                <a:outerShdw blurRad="38100" dist="38100" dir="2700000" algn="tl">
                  <a:srgbClr val="000000">
                    <a:alpha val="43137"/>
                  </a:srgbClr>
                </a:outerShdw>
              </a:effectLst>
            </a:endParaRPr>
          </a:p>
          <a:p>
            <a:pPr algn="just">
              <a:buNone/>
            </a:pPr>
            <a:r>
              <a:rPr lang="en-IN" sz="2000" b="1" dirty="0" smtClean="0">
                <a:effectLst>
                  <a:outerShdw blurRad="38100" dist="38100" dir="2700000" algn="tl">
                    <a:srgbClr val="000000">
                      <a:alpha val="43137"/>
                    </a:srgbClr>
                  </a:outerShdw>
                </a:effectLst>
              </a:rPr>
              <a:t>	</a:t>
            </a:r>
            <a:r>
              <a:rPr lang="en-IN" b="1" dirty="0" smtClean="0">
                <a:effectLst>
                  <a:outerShdw blurRad="38100" dist="38100" dir="2700000" algn="tl">
                    <a:srgbClr val="000000">
                      <a:alpha val="43137"/>
                    </a:srgbClr>
                  </a:outerShdw>
                </a:effectLst>
              </a:rPr>
              <a:t>	Python is a high-level, interpreted and general-purpose dynamic programming language that focuses on code readability. The syntax in Python helps the programmers to do coding in fewer steps as compared to Java or C++. </a:t>
            </a:r>
          </a:p>
          <a:p>
            <a:pPr algn="just"/>
            <a:endParaRPr lang="en-IN" b="1" dirty="0" smtClean="0">
              <a:effectLst>
                <a:outerShdw blurRad="38100" dist="38100" dir="2700000" algn="tl">
                  <a:srgbClr val="000000">
                    <a:alpha val="43137"/>
                  </a:srgbClr>
                </a:outerShdw>
              </a:effectLst>
            </a:endParaRPr>
          </a:p>
          <a:p>
            <a:pPr algn="just">
              <a:buNone/>
            </a:pPr>
            <a:r>
              <a:rPr lang="en-IN" b="1" dirty="0" smtClean="0">
                <a:effectLst>
                  <a:outerShdw blurRad="38100" dist="38100" dir="2700000" algn="tl">
                    <a:srgbClr val="000000">
                      <a:alpha val="43137"/>
                    </a:srgbClr>
                  </a:outerShdw>
                </a:effectLst>
              </a:rPr>
              <a:t>		</a:t>
            </a:r>
            <a:r>
              <a:rPr lang="en-IN" b="1" dirty="0" smtClean="0">
                <a:solidFill>
                  <a:srgbClr val="FFFF00"/>
                </a:solidFill>
                <a:effectLst>
                  <a:outerShdw blurRad="38100" dist="38100" dir="2700000" algn="tl">
                    <a:srgbClr val="000000">
                      <a:alpha val="43137"/>
                    </a:srgbClr>
                  </a:outerShdw>
                </a:effectLst>
              </a:rPr>
              <a:t>Let us learn the basic elements of python programming</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ESCAPE SEQUENCES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785786" y="1571612"/>
          <a:ext cx="7786742" cy="4286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2071670" y="1785926"/>
            <a:ext cx="583814" cy="707886"/>
          </a:xfrm>
          <a:prstGeom prst="rect">
            <a:avLst/>
          </a:prstGeom>
          <a:noFill/>
        </p:spPr>
        <p:txBody>
          <a:bodyPr wrap="none" rtlCol="0">
            <a:spAutoFit/>
          </a:bodyPr>
          <a:lstStyle/>
          <a:p>
            <a:r>
              <a:rPr lang="en-US" sz="4000" b="1" dirty="0" smtClean="0">
                <a:effectLst>
                  <a:outerShdw blurRad="38100" dist="38100" dir="2700000" algn="tl">
                    <a:srgbClr val="000000">
                      <a:alpha val="43137"/>
                    </a:srgbClr>
                  </a:outerShdw>
                </a:effectLst>
              </a:rPr>
              <a:t>\t</a:t>
            </a:r>
            <a:endParaRPr lang="en-IN" sz="4000" b="1" dirty="0">
              <a:effectLst>
                <a:outerShdw blurRad="38100" dist="38100" dir="2700000" algn="tl">
                  <a:srgbClr val="000000">
                    <a:alpha val="43137"/>
                  </a:srgbClr>
                </a:outerShdw>
              </a:effectLst>
            </a:endParaRPr>
          </a:p>
        </p:txBody>
      </p:sp>
      <p:sp>
        <p:nvSpPr>
          <p:cNvPr id="17" name="Rectangle 16"/>
          <p:cNvSpPr/>
          <p:nvPr/>
        </p:nvSpPr>
        <p:spPr>
          <a:xfrm>
            <a:off x="2071670" y="3250828"/>
            <a:ext cx="787395" cy="892552"/>
          </a:xfrm>
          <a:prstGeom prst="rect">
            <a:avLst/>
          </a:prstGeom>
        </p:spPr>
        <p:txBody>
          <a:bodyPr wrap="none">
            <a:spAutoFit/>
          </a:bodyPr>
          <a:lstStyle/>
          <a:p>
            <a:pPr lvl="0"/>
            <a:r>
              <a:rPr lang="en-US" sz="5200" b="1" dirty="0" smtClean="0">
                <a:effectLst>
                  <a:outerShdw blurRad="38100" dist="38100" dir="2700000" algn="tl">
                    <a:srgbClr val="000000">
                      <a:alpha val="43137"/>
                    </a:srgbClr>
                  </a:outerShdw>
                </a:effectLst>
              </a:rPr>
              <a:t>\x</a:t>
            </a:r>
            <a:endParaRPr lang="en-IN" sz="5200" b="1" dirty="0">
              <a:effectLst>
                <a:outerShdw blurRad="38100" dist="38100" dir="2700000" algn="tl">
                  <a:srgbClr val="000000">
                    <a:alpha val="43137"/>
                  </a:srgbClr>
                </a:outerShdw>
              </a:effectLst>
            </a:endParaRPr>
          </a:p>
        </p:txBody>
      </p:sp>
      <p:sp>
        <p:nvSpPr>
          <p:cNvPr id="18" name="Rectangle 17"/>
          <p:cNvSpPr/>
          <p:nvPr/>
        </p:nvSpPr>
        <p:spPr>
          <a:xfrm>
            <a:off x="2000232" y="5072074"/>
            <a:ext cx="813043" cy="461665"/>
          </a:xfrm>
          <a:prstGeom prst="rect">
            <a:avLst/>
          </a:prstGeom>
        </p:spPr>
        <p:txBody>
          <a:bodyPr wrap="none">
            <a:spAutoFit/>
          </a:bodyPr>
          <a:lstStyle/>
          <a:p>
            <a:pPr lvl="0"/>
            <a:r>
              <a:rPr lang="en-US" sz="2400" b="1" dirty="0" smtClean="0">
                <a:effectLst>
                  <a:outerShdw blurRad="38100" dist="38100" dir="2700000" algn="tl">
                    <a:srgbClr val="000000">
                      <a:alpha val="43137"/>
                    </a:srgbClr>
                  </a:outerShdw>
                </a:effectLst>
              </a:rPr>
              <a:t>\</a:t>
            </a:r>
            <a:r>
              <a:rPr lang="en-US" sz="2400" b="1" dirty="0" err="1" smtClean="0">
                <a:effectLst>
                  <a:outerShdw blurRad="38100" dist="38100" dir="2700000" algn="tl">
                    <a:srgbClr val="000000">
                      <a:alpha val="43137"/>
                    </a:srgbClr>
                  </a:outerShdw>
                </a:effectLst>
              </a:rPr>
              <a:t>ooo</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71670" y="785794"/>
            <a:ext cx="758541"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8" cstate="print"/>
          <a:srcRect l="1758" t="2344" r="63086" b="79028"/>
          <a:stretch>
            <a:fillRect/>
          </a:stretch>
        </p:blipFill>
        <p:spPr bwMode="auto">
          <a:xfrm>
            <a:off x="1214414" y="2071678"/>
            <a:ext cx="7549924" cy="3000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71670" y="857232"/>
            <a:ext cx="643125"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pic>
        <p:nvPicPr>
          <p:cNvPr id="1027" name="Picture 3"/>
          <p:cNvPicPr>
            <a:picLocks noChangeAspect="1" noChangeArrowheads="1"/>
          </p:cNvPicPr>
          <p:nvPr/>
        </p:nvPicPr>
        <p:blipFill>
          <a:blip r:embed="rId8" cstate="print"/>
          <a:srcRect l="5071" t="6761" r="50781" b="71761"/>
          <a:stretch>
            <a:fillRect/>
          </a:stretch>
        </p:blipFill>
        <p:spPr bwMode="auto">
          <a:xfrm>
            <a:off x="1000100" y="2276338"/>
            <a:ext cx="7858180" cy="28671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763351"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t>
            </a:r>
            <a:endParaRPr lang="en-IN" sz="5200" b="1" dirty="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8" cstate="print"/>
          <a:srcRect l="10273" t="13697" r="53352" b="67152"/>
          <a:stretch>
            <a:fillRect/>
          </a:stretch>
        </p:blipFill>
        <p:spPr bwMode="auto">
          <a:xfrm>
            <a:off x="1571604" y="2294577"/>
            <a:ext cx="7215238" cy="2848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800219"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\a</a:t>
            </a:r>
            <a:endParaRPr lang="en-IN" sz="5200" b="1" dirty="0">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a:blip r:embed="rId8" cstate="print"/>
          <a:srcRect l="15234" t="20312" r="51119" b="60874"/>
          <a:stretch>
            <a:fillRect/>
          </a:stretch>
        </p:blipFill>
        <p:spPr bwMode="auto">
          <a:xfrm>
            <a:off x="1785918" y="2357430"/>
            <a:ext cx="6643734" cy="2786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829073"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\b</a:t>
            </a:r>
            <a:endParaRPr lang="en-IN" sz="5200" b="1" dirty="0">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8" cstate="print"/>
          <a:srcRect l="3515" t="4687" r="55747" b="74219"/>
          <a:stretch>
            <a:fillRect/>
          </a:stretch>
        </p:blipFill>
        <p:spPr bwMode="auto">
          <a:xfrm>
            <a:off x="1428728" y="2143116"/>
            <a:ext cx="7358114" cy="2857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683200"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\f</a:t>
            </a:r>
            <a:endParaRPr lang="en-IN" sz="5200" b="1"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8" cstate="print"/>
          <a:srcRect l="22851" t="28906" r="47266" b="53125"/>
          <a:stretch>
            <a:fillRect/>
          </a:stretch>
        </p:blipFill>
        <p:spPr bwMode="auto">
          <a:xfrm>
            <a:off x="1643042" y="2357430"/>
            <a:ext cx="6969864" cy="3143272"/>
          </a:xfrm>
          <a:prstGeom prst="rect">
            <a:avLst/>
          </a:prstGeom>
          <a:ln>
            <a:noFill/>
          </a:ln>
          <a:effectLst>
            <a:softEdge rad="112500"/>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829073"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\n</a:t>
            </a:r>
            <a:endParaRPr lang="en-IN" sz="5200" b="1" dirty="0">
              <a:effectLst>
                <a:outerShdw blurRad="38100" dist="38100" dir="2700000" algn="tl">
                  <a:srgbClr val="000000">
                    <a:alpha val="43137"/>
                  </a:srgbClr>
                </a:outerShdw>
              </a:effectLst>
            </a:endParaRPr>
          </a:p>
        </p:txBody>
      </p:sp>
      <p:pic>
        <p:nvPicPr>
          <p:cNvPr id="6146" name="Picture 2"/>
          <p:cNvPicPr>
            <a:picLocks noChangeAspect="1" noChangeArrowheads="1"/>
          </p:cNvPicPr>
          <p:nvPr/>
        </p:nvPicPr>
        <p:blipFill>
          <a:blip r:embed="rId8" cstate="print"/>
          <a:srcRect l="15234" t="20313" r="42578" b="57584"/>
          <a:stretch>
            <a:fillRect/>
          </a:stretch>
        </p:blipFill>
        <p:spPr bwMode="auto">
          <a:xfrm>
            <a:off x="785786" y="2214554"/>
            <a:ext cx="8072494" cy="3172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708848"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\r</a:t>
            </a:r>
            <a:endParaRPr lang="en-IN" sz="5200" b="1" dirty="0">
              <a:effectLst>
                <a:outerShdw blurRad="38100" dist="38100" dir="2700000" algn="tl">
                  <a:srgbClr val="000000">
                    <a:alpha val="43137"/>
                  </a:srgbClr>
                </a:outerShdw>
              </a:effectLst>
            </a:endParaRPr>
          </a:p>
        </p:txBody>
      </p:sp>
      <p:pic>
        <p:nvPicPr>
          <p:cNvPr id="7170" name="Picture 2"/>
          <p:cNvPicPr>
            <a:picLocks noChangeAspect="1" noChangeArrowheads="1"/>
          </p:cNvPicPr>
          <p:nvPr/>
        </p:nvPicPr>
        <p:blipFill>
          <a:blip r:embed="rId8" cstate="print"/>
          <a:srcRect l="3515" t="4688" r="55469" b="78906"/>
          <a:stretch>
            <a:fillRect/>
          </a:stretch>
        </p:blipFill>
        <p:spPr bwMode="auto">
          <a:xfrm>
            <a:off x="928536" y="2285992"/>
            <a:ext cx="7858306" cy="2357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94137" y="750498"/>
            <a:ext cx="708848"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\t</a:t>
            </a:r>
            <a:endParaRPr lang="en-IN" sz="5200" b="1" dirty="0">
              <a:effectLst>
                <a:outerShdw blurRad="38100" dist="38100" dir="2700000" algn="tl">
                  <a:srgbClr val="000000">
                    <a:alpha val="43137"/>
                  </a:srgbClr>
                </a:outerShdw>
              </a:effectLst>
            </a:endParaRPr>
          </a:p>
        </p:txBody>
      </p:sp>
      <p:pic>
        <p:nvPicPr>
          <p:cNvPr id="8194" name="Picture 2"/>
          <p:cNvPicPr>
            <a:picLocks noChangeAspect="1" noChangeArrowheads="1"/>
          </p:cNvPicPr>
          <p:nvPr/>
        </p:nvPicPr>
        <p:blipFill>
          <a:blip r:embed="rId8" cstate="print"/>
          <a:srcRect l="8605" t="11473" r="50195" b="72230"/>
          <a:stretch>
            <a:fillRect/>
          </a:stretch>
        </p:blipFill>
        <p:spPr bwMode="auto">
          <a:xfrm>
            <a:off x="500034" y="2357430"/>
            <a:ext cx="8427979" cy="2500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857356" y="3214686"/>
            <a:ext cx="6786610" cy="785818"/>
          </a:xfrm>
        </p:spPr>
        <p:style>
          <a:lnRef idx="0">
            <a:schemeClr val="accent5"/>
          </a:lnRef>
          <a:fillRef idx="3">
            <a:schemeClr val="accent5"/>
          </a:fillRef>
          <a:effectRef idx="3">
            <a:schemeClr val="accent5"/>
          </a:effectRef>
          <a:fontRef idx="minor">
            <a:schemeClr val="lt1"/>
          </a:fontRef>
        </p:style>
        <p:txBody>
          <a:bodyPr>
            <a:normAutofit/>
          </a:bodyPr>
          <a:lstStyle/>
          <a:p>
            <a:pPr algn="ctr"/>
            <a:r>
              <a:rPr lang="en-IN" b="1" dirty="0" smtClean="0">
                <a:solidFill>
                  <a:srgbClr val="FFFF00"/>
                </a:solidFill>
                <a:effectLst>
                  <a:outerShdw blurRad="38100" dist="38100" dir="2700000" algn="tl">
                    <a:srgbClr val="000000">
                      <a:alpha val="43137"/>
                    </a:srgbClr>
                  </a:outerShdw>
                </a:effectLst>
              </a:rPr>
              <a:t>What is  Character Set?</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70093" y="714356"/>
            <a:ext cx="787395"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\v</a:t>
            </a:r>
            <a:endParaRPr lang="en-IN" sz="5200" b="1" dirty="0">
              <a:effectLst>
                <a:outerShdw blurRad="38100" dist="38100" dir="2700000" algn="tl">
                  <a:srgbClr val="000000">
                    <a:alpha val="43137"/>
                  </a:srgbClr>
                </a:outerShdw>
              </a:effectLst>
            </a:endParaRPr>
          </a:p>
        </p:txBody>
      </p:sp>
      <p:pic>
        <p:nvPicPr>
          <p:cNvPr id="9218" name="Picture 2"/>
          <p:cNvPicPr>
            <a:picLocks noChangeAspect="1" noChangeArrowheads="1"/>
          </p:cNvPicPr>
          <p:nvPr/>
        </p:nvPicPr>
        <p:blipFill>
          <a:blip r:embed="rId8" cstate="print"/>
          <a:srcRect l="13476" t="17969" r="44336" b="65625"/>
          <a:stretch>
            <a:fillRect/>
          </a:stretch>
        </p:blipFill>
        <p:spPr bwMode="auto">
          <a:xfrm>
            <a:off x="785786" y="2500306"/>
            <a:ext cx="8082700" cy="2357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70093" y="714356"/>
            <a:ext cx="787395" cy="892552"/>
          </a:xfrm>
          <a:prstGeom prst="rect">
            <a:avLst/>
          </a:prstGeom>
          <a:noFill/>
        </p:spPr>
        <p:txBody>
          <a:bodyPr wrap="none" rtlCol="0">
            <a:spAutoFit/>
          </a:bodyPr>
          <a:lstStyle/>
          <a:p>
            <a:r>
              <a:rPr lang="en-US" sz="5200" b="1" dirty="0" smtClean="0">
                <a:effectLst>
                  <a:outerShdw blurRad="38100" dist="38100" dir="2700000" algn="tl">
                    <a:srgbClr val="000000">
                      <a:alpha val="43137"/>
                    </a:srgbClr>
                  </a:outerShdw>
                </a:effectLst>
              </a:rPr>
              <a:t>\x</a:t>
            </a:r>
            <a:endParaRPr lang="en-IN" sz="5200" b="1" dirty="0">
              <a:effectLst>
                <a:outerShdw blurRad="38100" dist="38100" dir="2700000" algn="tl">
                  <a:srgbClr val="000000">
                    <a:alpha val="43137"/>
                  </a:srgbClr>
                </a:outerShdw>
              </a:effectLst>
            </a:endParaRPr>
          </a:p>
        </p:txBody>
      </p:sp>
      <p:pic>
        <p:nvPicPr>
          <p:cNvPr id="10242" name="Picture 2"/>
          <p:cNvPicPr>
            <a:picLocks noChangeAspect="1" noChangeArrowheads="1"/>
          </p:cNvPicPr>
          <p:nvPr/>
        </p:nvPicPr>
        <p:blipFill>
          <a:blip r:embed="rId8" cstate="print"/>
          <a:srcRect l="1758" t="2344" r="56055" b="78125"/>
          <a:stretch>
            <a:fillRect/>
          </a:stretch>
        </p:blipFill>
        <p:spPr bwMode="auto">
          <a:xfrm>
            <a:off x="571472" y="2143116"/>
            <a:ext cx="8229658" cy="2857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11" name="Diagram 10"/>
          <p:cNvGraphicFramePr/>
          <p:nvPr/>
        </p:nvGraphicFramePr>
        <p:xfrm>
          <a:off x="928662" y="214290"/>
          <a:ext cx="778674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2070093" y="714356"/>
            <a:ext cx="1548822" cy="892552"/>
          </a:xfrm>
          <a:prstGeom prst="rect">
            <a:avLst/>
          </a:prstGeom>
          <a:noFill/>
        </p:spPr>
        <p:txBody>
          <a:bodyPr wrap="none" rtlCol="0">
            <a:spAutoFit/>
          </a:bodyPr>
          <a:lstStyle/>
          <a:p>
            <a:r>
              <a:rPr lang="en-US" sz="5200" b="1" dirty="0" smtClean="0">
                <a:solidFill>
                  <a:srgbClr val="FFFF00"/>
                </a:solidFill>
                <a:effectLst>
                  <a:outerShdw blurRad="38100" dist="38100" dir="2700000" algn="tl">
                    <a:srgbClr val="000000">
                      <a:alpha val="43137"/>
                    </a:srgbClr>
                  </a:outerShdw>
                </a:effectLst>
              </a:rPr>
              <a:t>\</a:t>
            </a:r>
            <a:r>
              <a:rPr lang="en-US" sz="5200" b="1" dirty="0" err="1" smtClean="0">
                <a:solidFill>
                  <a:srgbClr val="FFFF00"/>
                </a:solidFill>
                <a:effectLst>
                  <a:outerShdw blurRad="38100" dist="38100" dir="2700000" algn="tl">
                    <a:srgbClr val="000000">
                      <a:alpha val="43137"/>
                    </a:srgbClr>
                  </a:outerShdw>
                </a:effectLst>
              </a:rPr>
              <a:t>ooo</a:t>
            </a:r>
            <a:endParaRPr lang="en-IN" sz="5200" b="1" dirty="0">
              <a:solidFill>
                <a:srgbClr val="FFFF00"/>
              </a:solidFill>
              <a:effectLst>
                <a:outerShdw blurRad="38100" dist="38100" dir="2700000" algn="tl">
                  <a:srgbClr val="000000">
                    <a:alpha val="43137"/>
                  </a:srgbClr>
                </a:outerShdw>
              </a:effectLst>
            </a:endParaRPr>
          </a:p>
        </p:txBody>
      </p:sp>
      <p:pic>
        <p:nvPicPr>
          <p:cNvPr id="11266" name="Picture 2"/>
          <p:cNvPicPr>
            <a:picLocks noChangeAspect="1" noChangeArrowheads="1"/>
          </p:cNvPicPr>
          <p:nvPr/>
        </p:nvPicPr>
        <p:blipFill>
          <a:blip r:embed="rId8" cstate="print"/>
          <a:srcRect l="5060" t="7031" r="53711" b="71094"/>
          <a:stretch>
            <a:fillRect/>
          </a:stretch>
        </p:blipFill>
        <p:spPr bwMode="auto">
          <a:xfrm>
            <a:off x="357158" y="2000240"/>
            <a:ext cx="8437570" cy="3357586"/>
          </a:xfrm>
          <a:prstGeom prst="rect">
            <a:avLst/>
          </a:prstGeom>
          <a:ln>
            <a:noFill/>
          </a:ln>
          <a:effectLst>
            <a:softEdge rad="112500"/>
          </a:effectLst>
        </p:spPr>
      </p:pic>
      <p:sp>
        <p:nvSpPr>
          <p:cNvPr id="6" name="Title 1"/>
          <p:cNvSpPr>
            <a:spLocks noGrp="1"/>
          </p:cNvSpPr>
          <p:nvPr>
            <p:ph type="title"/>
          </p:nvPr>
        </p:nvSpPr>
        <p:spPr>
          <a:xfrm>
            <a:off x="1142976" y="5572140"/>
            <a:ext cx="7643866" cy="785818"/>
          </a:xfrm>
        </p:spPr>
        <p:txBody>
          <a:bodyPr>
            <a:normAutofit/>
          </a:bodyPr>
          <a:lstStyle/>
          <a:p>
            <a:pPr marL="514350" indent="-514350" algn="ctr"/>
            <a:r>
              <a:rPr lang="en-IN" b="1" i="1" u="sng" dirty="0" smtClean="0">
                <a:solidFill>
                  <a:srgbClr val="FF0066"/>
                </a:solidFill>
                <a:effectLst>
                  <a:outerShdw blurRad="38100" dist="38100" dir="2700000" algn="tl">
                    <a:srgbClr val="000000">
                      <a:alpha val="43137"/>
                    </a:srgbClr>
                  </a:outerShdw>
                </a:effectLst>
              </a:rPr>
              <a:t>Note</a:t>
            </a:r>
            <a:r>
              <a:rPr lang="en-IN" b="1" i="1" dirty="0" smtClean="0">
                <a:solidFill>
                  <a:srgbClr val="FF0066"/>
                </a:solidFill>
                <a:effectLst>
                  <a:outerShdw blurRad="38100" dist="38100" dir="2700000" algn="tl">
                    <a:srgbClr val="000000">
                      <a:alpha val="43137"/>
                    </a:srgbClr>
                  </a:outerShdw>
                </a:effectLst>
              </a:rPr>
              <a:t>: </a:t>
            </a:r>
            <a:r>
              <a:rPr lang="en-IN" b="1" i="1" dirty="0" err="1" smtClean="0">
                <a:solidFill>
                  <a:srgbClr val="FFFF00"/>
                </a:solidFill>
                <a:effectLst>
                  <a:outerShdw blurRad="38100" dist="38100" dir="2700000" algn="tl">
                    <a:srgbClr val="000000">
                      <a:alpha val="43137"/>
                    </a:srgbClr>
                  </a:outerShdw>
                </a:effectLst>
              </a:rPr>
              <a:t>ooo</a:t>
            </a:r>
            <a:r>
              <a:rPr lang="en-IN" b="1" i="1" dirty="0" smtClean="0">
                <a:solidFill>
                  <a:srgbClr val="FFFF00"/>
                </a:solidFill>
                <a:effectLst>
                  <a:outerShdw blurRad="38100" dist="38100" dir="2700000" algn="tl">
                    <a:srgbClr val="000000">
                      <a:alpha val="43137"/>
                    </a:srgbClr>
                  </a:outerShdw>
                </a:effectLst>
              </a:rPr>
              <a:t> represents 3 octal digits.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2. NUMERICAL LITERALS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sp>
        <p:nvSpPr>
          <p:cNvPr id="8" name="Content Placeholder 2"/>
          <p:cNvSpPr txBox="1">
            <a:spLocks/>
          </p:cNvSpPr>
          <p:nvPr/>
        </p:nvSpPr>
        <p:spPr>
          <a:xfrm>
            <a:off x="1438252" y="1795450"/>
            <a:ext cx="7286676" cy="4062442"/>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 </a:t>
            </a:r>
            <a:endPar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Numerical Literals have the following types: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66FF33"/>
                </a:solidFill>
                <a:effectLst>
                  <a:outerShdw blurRad="38100" dist="38100" dir="2700000" algn="tl">
                    <a:srgbClr val="000000">
                      <a:alpha val="43137"/>
                    </a:srgbClr>
                  </a:outerShdw>
                </a:effectLst>
              </a:rPr>
              <a:t>int or integers </a:t>
            </a:r>
            <a:r>
              <a:rPr lang="en-US" sz="3200" b="1" dirty="0" smtClean="0">
                <a:solidFill>
                  <a:schemeClr val="bg1"/>
                </a:solidFill>
                <a:effectLst>
                  <a:outerShdw blurRad="38100" dist="38100" dir="2700000" algn="tl">
                    <a:srgbClr val="000000">
                      <a:alpha val="43137"/>
                    </a:srgbClr>
                  </a:outerShdw>
                </a:effectLst>
              </a:rPr>
              <a:t>	- Whole numbers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mn-lt"/>
                <a:ea typeface="+mn-ea"/>
                <a:cs typeface="+mn-cs"/>
              </a:rPr>
              <a:t>float </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real values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Complex</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 Complex numbers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2. NUMERICAL LITERALS</a:t>
            </a:r>
          </a:p>
        </p:txBody>
      </p:sp>
      <p:sp>
        <p:nvSpPr>
          <p:cNvPr id="6" name="Content Placeholder 2"/>
          <p:cNvSpPr>
            <a:spLocks noGrp="1"/>
          </p:cNvSpPr>
          <p:nvPr>
            <p:ph idx="1"/>
          </p:nvPr>
        </p:nvSpPr>
        <p:spPr>
          <a:xfrm>
            <a:off x="1285852" y="1643050"/>
            <a:ext cx="7286676" cy="4857784"/>
          </a:xfrm>
        </p:spPr>
        <p:txBody>
          <a:bodyPr>
            <a:noAutofit/>
          </a:bodyPr>
          <a:lstStyle/>
          <a:p>
            <a:pPr algn="just">
              <a:buNone/>
            </a:pPr>
            <a:r>
              <a:rPr lang="en-US" sz="3200" b="1" dirty="0" smtClean="0">
                <a:solidFill>
                  <a:srgbClr val="FFFF00"/>
                </a:solidFill>
                <a:effectLst>
                  <a:outerShdw blurRad="38100" dist="38100" dir="2700000" algn="tl">
                    <a:srgbClr val="000000">
                      <a:alpha val="43137"/>
                    </a:srgbClr>
                  </a:outerShdw>
                </a:effectLst>
              </a:rPr>
              <a:t> </a:t>
            </a:r>
            <a:endParaRPr lang="en-US" sz="3200" b="1" dirty="0" smtClean="0">
              <a:effectLst>
                <a:outerShdw blurRad="38100" dist="38100" dir="2700000" algn="tl">
                  <a:srgbClr val="000000">
                    <a:alpha val="43137"/>
                  </a:srgbClr>
                </a:outerShdw>
              </a:effectLst>
            </a:endParaRPr>
          </a:p>
          <a:p>
            <a:pPr algn="just">
              <a:buNone/>
            </a:pPr>
            <a:r>
              <a:rPr lang="en-US" sz="3200" b="1" dirty="0" smtClean="0">
                <a:effectLst>
                  <a:outerShdw blurRad="38100" dist="38100" dir="2700000" algn="tl">
                    <a:srgbClr val="000000">
                      <a:alpha val="43137"/>
                    </a:srgbClr>
                  </a:outerShdw>
                </a:effectLst>
              </a:rPr>
              <a:t>	</a:t>
            </a:r>
          </a:p>
          <a:p>
            <a:pPr algn="just">
              <a:buNone/>
            </a:pPr>
            <a:endParaRPr lang="en-IN" sz="3200" b="1" dirty="0" smtClean="0">
              <a:effectLst>
                <a:outerShdw blurRad="38100" dist="38100" dir="2700000" algn="tl">
                  <a:srgbClr val="000000">
                    <a:alpha val="43137"/>
                  </a:srgbClr>
                </a:outerShdw>
              </a:effectLst>
            </a:endParaRPr>
          </a:p>
        </p:txBody>
      </p:sp>
      <p:sp>
        <p:nvSpPr>
          <p:cNvPr id="8" name="Content Placeholder 2"/>
          <p:cNvSpPr txBox="1">
            <a:spLocks/>
          </p:cNvSpPr>
          <p:nvPr/>
        </p:nvSpPr>
        <p:spPr>
          <a:xfrm>
            <a:off x="1438252" y="1795450"/>
            <a:ext cx="7286676" cy="4062442"/>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 </a:t>
            </a:r>
            <a:endPar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Numerical Literals have the following types: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66FF33"/>
                </a:solidFill>
                <a:effectLst>
                  <a:outerShdw blurRad="38100" dist="38100" dir="2700000" algn="tl">
                    <a:srgbClr val="000000">
                      <a:alpha val="43137"/>
                    </a:srgbClr>
                  </a:outerShdw>
                </a:effectLst>
              </a:rPr>
              <a:t>int or integers </a:t>
            </a:r>
            <a:r>
              <a:rPr lang="en-US" sz="3200" b="1" dirty="0" smtClean="0">
                <a:solidFill>
                  <a:schemeClr val="bg1"/>
                </a:solidFill>
                <a:effectLst>
                  <a:outerShdw blurRad="38100" dist="38100" dir="2700000" algn="tl">
                    <a:srgbClr val="000000">
                      <a:alpha val="43137"/>
                    </a:srgbClr>
                  </a:outerShdw>
                </a:effectLst>
              </a:rPr>
              <a:t>	- Whole numbers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rgbClr val="FF00FF"/>
                </a:solidFill>
                <a:effectLst>
                  <a:outerShdw blurRad="38100" dist="38100" dir="2700000" algn="tl">
                    <a:srgbClr val="000000">
                      <a:alpha val="43137"/>
                    </a:srgbClr>
                  </a:outerShdw>
                </a:effectLst>
                <a:uLnTx/>
                <a:uFillTx/>
                <a:latin typeface="+mn-lt"/>
                <a:ea typeface="+mn-ea"/>
                <a:cs typeface="+mn-cs"/>
              </a:rPr>
              <a:t>float </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real values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t>
            </a:r>
            <a:r>
              <a:rPr kumimoji="0" lang="en-US" sz="32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Complex</a:t>
            </a:r>
            <a:r>
              <a:rPr kumimoji="0" lang="en-US"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 Complex numbers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3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INTEGER LITERALS OR CONSTANTS</a:t>
            </a:r>
          </a:p>
        </p:txBody>
      </p:sp>
      <p:sp>
        <p:nvSpPr>
          <p:cNvPr id="8" name="Content Placeholder 2"/>
          <p:cNvSpPr txBox="1">
            <a:spLocks/>
          </p:cNvSpPr>
          <p:nvPr/>
        </p:nvSpPr>
        <p:spPr>
          <a:xfrm>
            <a:off x="1500166" y="1428736"/>
            <a:ext cx="7286676" cy="1143008"/>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Wingdings" pitchFamily="2" charset="2"/>
              <a:buChar char="v"/>
              <a:tabLst/>
              <a:defRPr/>
            </a:pPr>
            <a:r>
              <a:rPr kumimoji="0" lang="en-US" sz="28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 Decimal Integer Literals:</a:t>
            </a:r>
            <a:r>
              <a:rPr kumimoji="0" lang="en-US" sz="28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 </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Any whole number (+</a:t>
            </a:r>
            <a:r>
              <a:rPr kumimoji="0" lang="en-US" sz="2800" b="1" i="0" u="none" strike="noStrike" kern="1200" cap="none" spc="0" normalizeH="0" noProof="0" dirty="0" err="1" smtClean="0">
                <a:ln>
                  <a:noFill/>
                </a:ln>
                <a:solidFill>
                  <a:schemeClr val="bg1"/>
                </a:solidFill>
                <a:effectLst>
                  <a:outerShdw blurRad="38100" dist="38100" dir="2700000" algn="tl">
                    <a:srgbClr val="000000">
                      <a:alpha val="43137"/>
                    </a:srgbClr>
                  </a:outerShdw>
                </a:effectLst>
                <a:uLnTx/>
                <a:uFillTx/>
                <a:latin typeface="+mn-lt"/>
                <a:ea typeface="+mn-ea"/>
                <a:cs typeface="+mn-cs"/>
              </a:rPr>
              <a:t>ve</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or (-</a:t>
            </a:r>
            <a:r>
              <a:rPr kumimoji="0" lang="en-US" sz="2800" b="1" i="0" u="none" strike="noStrike" kern="1200" cap="none" spc="0" normalizeH="0" noProof="0" dirty="0" err="1" smtClean="0">
                <a:ln>
                  <a:noFill/>
                </a:ln>
                <a:solidFill>
                  <a:schemeClr val="bg1"/>
                </a:solidFill>
                <a:effectLst>
                  <a:outerShdw blurRad="38100" dist="38100" dir="2700000" algn="tl">
                    <a:srgbClr val="000000">
                      <a:alpha val="43137"/>
                    </a:srgbClr>
                  </a:outerShdw>
                </a:effectLst>
                <a:uLnTx/>
                <a:uFillTx/>
                <a:latin typeface="+mn-lt"/>
                <a:ea typeface="+mn-ea"/>
                <a:cs typeface="+mn-cs"/>
              </a:rPr>
              <a:t>ve</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a:t>
            </a:r>
            <a:endPar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pic>
        <p:nvPicPr>
          <p:cNvPr id="1026" name="Picture 2"/>
          <p:cNvPicPr>
            <a:picLocks noChangeAspect="1" noChangeArrowheads="1"/>
          </p:cNvPicPr>
          <p:nvPr/>
        </p:nvPicPr>
        <p:blipFill>
          <a:blip r:embed="rId4" cstate="print"/>
          <a:srcRect l="1172" t="1562" r="57227" b="76563"/>
          <a:stretch>
            <a:fillRect/>
          </a:stretch>
        </p:blipFill>
        <p:spPr bwMode="auto">
          <a:xfrm>
            <a:off x="1142975" y="2857496"/>
            <a:ext cx="7427001" cy="2928958"/>
          </a:xfrm>
          <a:prstGeom prst="rect">
            <a:avLst/>
          </a:prstGeom>
          <a:ln>
            <a:noFill/>
          </a:ln>
          <a:effectLst>
            <a:softEdge rad="112500"/>
          </a:effectLst>
        </p:spPr>
      </p:pic>
      <p:sp>
        <p:nvSpPr>
          <p:cNvPr id="5" name="Curved Left Arrow 4"/>
          <p:cNvSpPr/>
          <p:nvPr/>
        </p:nvSpPr>
        <p:spPr>
          <a:xfrm rot="371729">
            <a:off x="4603309" y="2056259"/>
            <a:ext cx="2544206" cy="3365720"/>
          </a:xfrm>
          <a:prstGeom prst="curvedLeftArrow">
            <a:avLst>
              <a:gd name="adj1" fmla="val 5894"/>
              <a:gd name="adj2" fmla="val 50000"/>
              <a:gd name="adj3" fmla="val 25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INTEGER LITERALS OR CONSTANTS</a:t>
            </a:r>
          </a:p>
        </p:txBody>
      </p:sp>
      <p:sp>
        <p:nvSpPr>
          <p:cNvPr id="8" name="Content Placeholder 2"/>
          <p:cNvSpPr txBox="1">
            <a:spLocks/>
          </p:cNvSpPr>
          <p:nvPr/>
        </p:nvSpPr>
        <p:spPr>
          <a:xfrm>
            <a:off x="1500166" y="1428736"/>
            <a:ext cx="7286676" cy="1714512"/>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Wingdings" pitchFamily="2" charset="2"/>
              <a:buChar char="v"/>
              <a:tabLst/>
              <a:defRPr/>
            </a:pPr>
            <a:r>
              <a:rPr lang="en-US" sz="2800" b="1" dirty="0" smtClean="0">
                <a:solidFill>
                  <a:srgbClr val="FFFF00"/>
                </a:solidFill>
                <a:effectLst>
                  <a:outerShdw blurRad="38100" dist="38100" dir="2700000" algn="tl">
                    <a:srgbClr val="000000">
                      <a:alpha val="43137"/>
                    </a:srgbClr>
                  </a:outerShdw>
                </a:effectLst>
              </a:rPr>
              <a:t>Octal Integer Literals(base 8): </a:t>
            </a:r>
            <a:r>
              <a:rPr lang="en-US" sz="2800" b="1" dirty="0" smtClean="0">
                <a:solidFill>
                  <a:schemeClr val="bg1"/>
                </a:solidFill>
                <a:effectLst>
                  <a:outerShdw blurRad="38100" dist="38100" dir="2700000" algn="tl">
                    <a:srgbClr val="000000">
                      <a:alpha val="43137"/>
                    </a:srgbClr>
                  </a:outerShdw>
                </a:effectLst>
              </a:rPr>
              <a:t>A Sequence of digits starting with 0O (digit zero followed by letter o) is taken to be an Octal Integer </a:t>
            </a:r>
            <a:r>
              <a:rPr lang="en-US" sz="2800" b="1" dirty="0" smtClean="0">
                <a:solidFill>
                  <a:srgbClr val="FFFF00"/>
                </a:solidFill>
                <a:effectLst>
                  <a:outerShdw blurRad="38100" dist="38100" dir="2700000" algn="tl">
                    <a:srgbClr val="000000">
                      <a:alpha val="43137"/>
                    </a:srgbClr>
                  </a:outerShdw>
                </a:effectLst>
              </a:rPr>
              <a:t>Literals.</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pic>
        <p:nvPicPr>
          <p:cNvPr id="12290" name="Picture 2"/>
          <p:cNvPicPr>
            <a:picLocks noChangeAspect="1" noChangeArrowheads="1"/>
          </p:cNvPicPr>
          <p:nvPr/>
        </p:nvPicPr>
        <p:blipFill>
          <a:blip r:embed="rId4" cstate="print"/>
          <a:srcRect l="1758" t="2343" r="56641" b="79688"/>
          <a:stretch>
            <a:fillRect/>
          </a:stretch>
        </p:blipFill>
        <p:spPr bwMode="auto">
          <a:xfrm>
            <a:off x="928662" y="3214686"/>
            <a:ext cx="7718410" cy="2500330"/>
          </a:xfrm>
          <a:prstGeom prst="rect">
            <a:avLst/>
          </a:prstGeom>
          <a:ln>
            <a:noFill/>
          </a:ln>
          <a:effectLst>
            <a:outerShdw blurRad="292100" dist="139700" dir="2700000" algn="tl" rotWithShape="0">
              <a:srgbClr val="333333">
                <a:alpha val="65000"/>
              </a:srgbClr>
            </a:outerShdw>
          </a:effectLst>
        </p:spPr>
      </p:pic>
      <p:sp>
        <p:nvSpPr>
          <p:cNvPr id="5" name="Curved Left Arrow 4"/>
          <p:cNvSpPr/>
          <p:nvPr/>
        </p:nvSpPr>
        <p:spPr>
          <a:xfrm rot="371729">
            <a:off x="5374959" y="2972547"/>
            <a:ext cx="2501147" cy="3100802"/>
          </a:xfrm>
          <a:prstGeom prst="curvedLeftArrow">
            <a:avLst>
              <a:gd name="adj1" fmla="val 5894"/>
              <a:gd name="adj2" fmla="val 58015"/>
              <a:gd name="adj3" fmla="val 25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INTEGER LITERALS OR CONSTANTS</a:t>
            </a:r>
          </a:p>
        </p:txBody>
      </p:sp>
      <p:sp>
        <p:nvSpPr>
          <p:cNvPr id="8" name="Content Placeholder 2"/>
          <p:cNvSpPr txBox="1">
            <a:spLocks/>
          </p:cNvSpPr>
          <p:nvPr/>
        </p:nvSpPr>
        <p:spPr>
          <a:xfrm>
            <a:off x="1500166" y="1428736"/>
            <a:ext cx="7286676" cy="1571636"/>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Wingdings" pitchFamily="2" charset="2"/>
              <a:buChar char="v"/>
              <a:tabLst/>
              <a:defRPr/>
            </a:pPr>
            <a:r>
              <a:rPr kumimoji="0" lang="en-US" sz="2800" b="1" i="0"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mn-lt"/>
                <a:ea typeface="+mn-ea"/>
                <a:cs typeface="+mn-cs"/>
              </a:rPr>
              <a:t>Hexa</a:t>
            </a:r>
            <a:r>
              <a:rPr lang="en-US" sz="2800" b="1" dirty="0" smtClean="0">
                <a:solidFill>
                  <a:srgbClr val="FFFF00"/>
                </a:solidFill>
                <a:effectLst>
                  <a:outerShdw blurRad="38100" dist="38100" dir="2700000" algn="tl">
                    <a:srgbClr val="000000">
                      <a:alpha val="43137"/>
                    </a:srgbClr>
                  </a:outerShdw>
                </a:effectLst>
              </a:rPr>
              <a:t>decimal Integer Literals (base 16): </a:t>
            </a:r>
            <a:r>
              <a:rPr lang="en-US" sz="2800" b="1" dirty="0" smtClean="0">
                <a:solidFill>
                  <a:schemeClr val="bg1"/>
                </a:solidFill>
                <a:effectLst>
                  <a:outerShdw blurRad="38100" dist="38100" dir="2700000" algn="tl">
                    <a:srgbClr val="000000">
                      <a:alpha val="43137"/>
                    </a:srgbClr>
                  </a:outerShdw>
                </a:effectLst>
              </a:rPr>
              <a:t>Sequence of digits preceded by ox or OX is hexadecimal integer literals</a:t>
            </a:r>
            <a:endPar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pic>
        <p:nvPicPr>
          <p:cNvPr id="13314" name="Picture 2"/>
          <p:cNvPicPr>
            <a:picLocks noChangeAspect="1" noChangeArrowheads="1"/>
          </p:cNvPicPr>
          <p:nvPr/>
        </p:nvPicPr>
        <p:blipFill>
          <a:blip r:embed="rId4" cstate="print"/>
          <a:srcRect l="1571" t="2343" r="56641" b="74219"/>
          <a:stretch>
            <a:fillRect/>
          </a:stretch>
        </p:blipFill>
        <p:spPr bwMode="auto">
          <a:xfrm>
            <a:off x="1357290" y="3000372"/>
            <a:ext cx="7472414" cy="3143272"/>
          </a:xfrm>
          <a:prstGeom prst="rect">
            <a:avLst/>
          </a:prstGeom>
          <a:ln>
            <a:noFill/>
          </a:ln>
          <a:effectLst>
            <a:outerShdw blurRad="292100" dist="139700" dir="2700000" algn="tl" rotWithShape="0">
              <a:srgbClr val="333333">
                <a:alpha val="65000"/>
              </a:srgbClr>
            </a:outerShdw>
          </a:effectLst>
        </p:spPr>
      </p:pic>
      <p:sp>
        <p:nvSpPr>
          <p:cNvPr id="5" name="Curved Left Arrow 4"/>
          <p:cNvSpPr/>
          <p:nvPr/>
        </p:nvSpPr>
        <p:spPr>
          <a:xfrm rot="371729">
            <a:off x="5992202" y="2642473"/>
            <a:ext cx="2692324" cy="3365720"/>
          </a:xfrm>
          <a:prstGeom prst="curvedLeftArrow">
            <a:avLst>
              <a:gd name="adj1" fmla="val 5894"/>
              <a:gd name="adj2" fmla="val 50000"/>
              <a:gd name="adj3" fmla="val 25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INTEGER LITERALS OR CONSTANTS</a:t>
            </a:r>
          </a:p>
        </p:txBody>
      </p:sp>
      <p:sp>
        <p:nvSpPr>
          <p:cNvPr id="8" name="Content Placeholder 2"/>
          <p:cNvSpPr txBox="1">
            <a:spLocks/>
          </p:cNvSpPr>
          <p:nvPr/>
        </p:nvSpPr>
        <p:spPr>
          <a:xfrm>
            <a:off x="1500166" y="1428736"/>
            <a:ext cx="7286676" cy="1571636"/>
          </a:xfrm>
          <a:prstGeom prst="rect">
            <a:avLst/>
          </a:prstGeom>
        </p:spPr>
        <p:txBody>
          <a:bodyPr vert="horz" lIns="91440" tIns="45720" rIns="91440" bIns="45720" rtlCol="0">
            <a:noAutofit/>
          </a:bodyPr>
          <a:lstStyle/>
          <a:p>
            <a:pPr algn="just">
              <a:buFont typeface="Wingdings" pitchFamily="2" charset="2"/>
              <a:buChar char="v"/>
            </a:pPr>
            <a:r>
              <a:rPr lang="en-IN" sz="2800" b="1" dirty="0" smtClean="0">
                <a:solidFill>
                  <a:srgbClr val="FFFF00"/>
                </a:solidFill>
                <a:effectLst>
                  <a:outerShdw blurRad="38100" dist="38100" dir="2700000" algn="tl">
                    <a:srgbClr val="000000">
                      <a:alpha val="43137"/>
                    </a:srgbClr>
                  </a:outerShdw>
                </a:effectLst>
              </a:rPr>
              <a:t>Binary literals (base 2)</a:t>
            </a:r>
            <a:r>
              <a:rPr lang="en-US"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To signify binary literals, you’ll use the prefix ‘0B’ or ‘0b’ (zero and uppercase or lowercase ‘b’).</a:t>
            </a:r>
            <a:endPar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IN"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pic>
        <p:nvPicPr>
          <p:cNvPr id="15362" name="Picture 2"/>
          <p:cNvPicPr>
            <a:picLocks noChangeAspect="1" noChangeArrowheads="1"/>
          </p:cNvPicPr>
          <p:nvPr/>
        </p:nvPicPr>
        <p:blipFill>
          <a:blip r:embed="rId4" cstate="print"/>
          <a:srcRect l="9961" t="13281" r="48437" b="67969"/>
          <a:stretch>
            <a:fillRect/>
          </a:stretch>
        </p:blipFill>
        <p:spPr bwMode="auto">
          <a:xfrm>
            <a:off x="1000100" y="3214686"/>
            <a:ext cx="7819484" cy="2643206"/>
          </a:xfrm>
          <a:prstGeom prst="rect">
            <a:avLst/>
          </a:prstGeom>
          <a:ln>
            <a:noFill/>
          </a:ln>
          <a:effectLst>
            <a:outerShdw blurRad="292100" dist="139700" dir="2700000" algn="tl" rotWithShape="0">
              <a:srgbClr val="333333">
                <a:alpha val="65000"/>
              </a:srgbClr>
            </a:outerShdw>
          </a:effectLst>
        </p:spPr>
      </p:pic>
      <p:sp>
        <p:nvSpPr>
          <p:cNvPr id="6" name="Curved Left Arrow 5"/>
          <p:cNvSpPr/>
          <p:nvPr/>
        </p:nvSpPr>
        <p:spPr>
          <a:xfrm rot="371729">
            <a:off x="6188978" y="2845651"/>
            <a:ext cx="2610428" cy="3365720"/>
          </a:xfrm>
          <a:prstGeom prst="curvedLeftArrow">
            <a:avLst>
              <a:gd name="adj1" fmla="val 5894"/>
              <a:gd name="adj2" fmla="val 50000"/>
              <a:gd name="adj3" fmla="val 25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714480" y="3071810"/>
            <a:ext cx="6858048" cy="1000132"/>
          </a:xfrm>
        </p:spPr>
        <p:style>
          <a:lnRef idx="0">
            <a:schemeClr val="accent5"/>
          </a:lnRef>
          <a:fillRef idx="3">
            <a:schemeClr val="accent5"/>
          </a:fillRef>
          <a:effectRef idx="3">
            <a:schemeClr val="accent5"/>
          </a:effectRef>
          <a:fontRef idx="minor">
            <a:schemeClr val="lt1"/>
          </a:fontRef>
        </p:style>
        <p:txBody>
          <a:bodyPr>
            <a:normAutofit fontScale="90000"/>
          </a:bodyPr>
          <a:lstStyle/>
          <a:p>
            <a:pPr marL="514350" indent="-514350" algn="ctr"/>
            <a:r>
              <a:rPr lang="en-IN" b="1" dirty="0" smtClean="0">
                <a:solidFill>
                  <a:srgbClr val="003300"/>
                </a:solidFill>
                <a:effectLst>
                  <a:outerShdw blurRad="38100" dist="38100" dir="2700000" algn="tl">
                    <a:srgbClr val="000000">
                      <a:alpha val="43137"/>
                    </a:srgbClr>
                  </a:outerShdw>
                </a:effectLst>
              </a:rPr>
              <a:t>Converting Integers to their String Representation</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CHARACTERSET</a:t>
            </a:r>
          </a:p>
        </p:txBody>
      </p:sp>
      <p:sp>
        <p:nvSpPr>
          <p:cNvPr id="6" name="Content Placeholder 2"/>
          <p:cNvSpPr>
            <a:spLocks noGrp="1"/>
          </p:cNvSpPr>
          <p:nvPr>
            <p:ph idx="1"/>
          </p:nvPr>
        </p:nvSpPr>
        <p:spPr>
          <a:xfrm>
            <a:off x="1571604" y="1785926"/>
            <a:ext cx="7286676" cy="3714776"/>
          </a:xfrm>
        </p:spPr>
        <p:txBody>
          <a:bodyPr>
            <a:noAutofit/>
          </a:bodyPr>
          <a:lstStyle/>
          <a:p>
            <a:pPr>
              <a:buNone/>
            </a:pPr>
            <a:endParaRPr lang="en-US" sz="3200" b="1" dirty="0" smtClean="0">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What is  Character Set?</a:t>
            </a:r>
          </a:p>
          <a:p>
            <a:pPr algn="just">
              <a:buNone/>
            </a:pPr>
            <a:endParaRPr lang="en-IN" sz="3200" b="1" dirty="0" smtClean="0">
              <a:solidFill>
                <a:srgbClr val="FFFF00"/>
              </a:solidFill>
              <a:effectLst>
                <a:outerShdw blurRad="38100" dist="38100" dir="2700000" algn="tl">
                  <a:srgbClr val="000000">
                    <a:alpha val="43137"/>
                  </a:srgbClr>
                </a:outerShdw>
              </a:effectLst>
            </a:endParaRPr>
          </a:p>
          <a:p>
            <a:pPr algn="just">
              <a:buNone/>
            </a:pPr>
            <a:r>
              <a:rPr lang="en-IN" sz="3200" b="1" dirty="0" smtClean="0">
                <a:effectLst>
                  <a:outerShdw blurRad="38100" dist="38100" dir="2700000" algn="tl">
                    <a:srgbClr val="000000">
                      <a:alpha val="43137"/>
                    </a:srgbClr>
                  </a:outerShdw>
                </a:effectLst>
              </a:rPr>
              <a:t>		Character set is a bunch of  identifying elements in the programming language.</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357290" y="1071546"/>
            <a:ext cx="7500990" cy="3108543"/>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To convert an integer into its string representation, you can use the functions </a:t>
            </a:r>
            <a:r>
              <a:rPr lang="en-IN" sz="2800" b="1" i="1" dirty="0" smtClean="0">
                <a:solidFill>
                  <a:schemeClr val="bg1"/>
                </a:solidFill>
                <a:effectLst>
                  <a:outerShdw blurRad="38100" dist="38100" dir="2700000" algn="tl">
                    <a:srgbClr val="000000">
                      <a:alpha val="43137"/>
                    </a:srgbClr>
                  </a:outerShdw>
                </a:effectLst>
              </a:rPr>
              <a:t>hex(), bin(), and </a:t>
            </a:r>
            <a:r>
              <a:rPr lang="en-IN" sz="2800" b="1" i="1" dirty="0" err="1" smtClean="0">
                <a:solidFill>
                  <a:schemeClr val="bg1"/>
                </a:solidFill>
                <a:effectLst>
                  <a:outerShdw blurRad="38100" dist="38100" dir="2700000" algn="tl">
                    <a:srgbClr val="000000">
                      <a:alpha val="43137"/>
                    </a:srgbClr>
                  </a:outerShdw>
                </a:effectLst>
              </a:rPr>
              <a:t>oct</a:t>
            </a:r>
            <a:r>
              <a:rPr lang="en-IN" sz="2800" b="1" i="1" dirty="0" smtClean="0">
                <a:solidFill>
                  <a:schemeClr val="bg1"/>
                </a:solidFill>
                <a:effectLst>
                  <a:outerShdw blurRad="38100" dist="38100" dir="2700000" algn="tl">
                    <a:srgbClr val="000000">
                      <a:alpha val="43137"/>
                    </a:srgbClr>
                  </a:outerShdw>
                </a:effectLst>
              </a:rPr>
              <a:t>(). </a:t>
            </a:r>
          </a:p>
          <a:p>
            <a:pPr algn="just"/>
            <a:endParaRPr lang="en-IN" sz="2800" b="1" i="1" dirty="0" smtClean="0">
              <a:solidFill>
                <a:schemeClr val="bg1"/>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To convert the integer 7 to its octal literal, type and enter </a:t>
            </a:r>
            <a:r>
              <a:rPr lang="en-IN" sz="2800" b="1" dirty="0" err="1" smtClean="0">
                <a:solidFill>
                  <a:schemeClr val="bg1"/>
                </a:solidFill>
                <a:effectLst>
                  <a:outerShdw blurRad="38100" dist="38100" dir="2700000" algn="tl">
                    <a:srgbClr val="000000">
                      <a:alpha val="43137"/>
                    </a:srgbClr>
                  </a:outerShdw>
                </a:effectLst>
              </a:rPr>
              <a:t>oct</a:t>
            </a:r>
            <a:r>
              <a:rPr lang="en-IN" sz="2800" b="1" dirty="0" smtClean="0">
                <a:solidFill>
                  <a:schemeClr val="bg1"/>
                </a:solidFill>
                <a:effectLst>
                  <a:outerShdw blurRad="38100" dist="38100" dir="2700000" algn="tl">
                    <a:srgbClr val="000000">
                      <a:alpha val="43137"/>
                    </a:srgbClr>
                  </a:outerShdw>
                </a:effectLst>
              </a:rPr>
              <a:t>(7) on the command prompt. You’ll get the output ‘0o7’:</a:t>
            </a:r>
            <a:endParaRPr lang="en-IN" sz="2800" b="1" dirty="0">
              <a:solidFill>
                <a:schemeClr val="bg1"/>
              </a:solidFill>
              <a:effectLst>
                <a:outerShdw blurRad="38100" dist="38100" dir="2700000" algn="tl">
                  <a:srgbClr val="000000">
                    <a:alpha val="43137"/>
                  </a:srgbClr>
                </a:outerShdw>
              </a:effectLst>
            </a:endParaRPr>
          </a:p>
        </p:txBody>
      </p:sp>
      <p:pic>
        <p:nvPicPr>
          <p:cNvPr id="16386" name="Picture 2"/>
          <p:cNvPicPr>
            <a:picLocks noChangeAspect="1" noChangeArrowheads="1"/>
          </p:cNvPicPr>
          <p:nvPr/>
        </p:nvPicPr>
        <p:blipFill>
          <a:blip r:embed="rId4" cstate="print"/>
          <a:srcRect l="16992" t="22656" r="51367" b="60156"/>
          <a:stretch>
            <a:fillRect/>
          </a:stretch>
        </p:blipFill>
        <p:spPr bwMode="auto">
          <a:xfrm>
            <a:off x="1428728" y="4286256"/>
            <a:ext cx="5435782" cy="2214578"/>
          </a:xfrm>
          <a:prstGeom prst="rect">
            <a:avLst/>
          </a:prstGeom>
          <a:ln>
            <a:noFill/>
          </a:ln>
          <a:effectLst>
            <a:outerShdw blurRad="292100" dist="139700" dir="2700000" algn="tl" rotWithShape="0">
              <a:srgbClr val="333333">
                <a:alpha val="65000"/>
              </a:srgbClr>
            </a:outerShdw>
          </a:effectLst>
        </p:spPr>
      </p:pic>
      <p:sp>
        <p:nvSpPr>
          <p:cNvPr id="6" name="Curved Left Arrow 5"/>
          <p:cNvSpPr/>
          <p:nvPr/>
        </p:nvSpPr>
        <p:spPr>
          <a:xfrm rot="371729">
            <a:off x="4635616" y="3871599"/>
            <a:ext cx="3051084" cy="2667951"/>
          </a:xfrm>
          <a:prstGeom prst="curvedLeftArrow">
            <a:avLst>
              <a:gd name="adj1" fmla="val 5894"/>
              <a:gd name="adj2" fmla="val 50000"/>
              <a:gd name="adj3" fmla="val 25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sp>
        <p:nvSpPr>
          <p:cNvPr id="8" name="Title 1"/>
          <p:cNvSpPr>
            <a:spLocks noGrp="1"/>
          </p:cNvSpPr>
          <p:nvPr>
            <p:ph type="title"/>
          </p:nvPr>
        </p:nvSpPr>
        <p:spPr>
          <a:xfrm>
            <a:off x="714348" y="285728"/>
            <a:ext cx="8286808" cy="785818"/>
          </a:xfrm>
        </p:spPr>
        <p:txBody>
          <a:bodyPr>
            <a:normAutofit/>
          </a:bodyPr>
          <a:lstStyle/>
          <a:p>
            <a:pPr marL="514350" indent="-514350" algn="ctr"/>
            <a:r>
              <a:rPr lang="en-IN" b="1" dirty="0" err="1" smtClean="0">
                <a:solidFill>
                  <a:srgbClr val="FFFF00"/>
                </a:solidFill>
                <a:effectLst>
                  <a:outerShdw blurRad="38100" dist="38100" dir="2700000" algn="tl">
                    <a:srgbClr val="000000">
                      <a:alpha val="43137"/>
                    </a:srgbClr>
                  </a:outerShdw>
                </a:effectLst>
              </a:rPr>
              <a:t>oct</a:t>
            </a:r>
            <a:r>
              <a:rPr lang="en-IN" b="1" dirty="0" smtClean="0">
                <a:solidFill>
                  <a:srgbClr val="FFFF00"/>
                </a:solidFill>
                <a:effectLst>
                  <a:outerShdw blurRad="38100" dist="38100" dir="2700000" algn="tl">
                    <a:srgbClr val="000000">
                      <a:alpha val="43137"/>
                    </a:srgbClr>
                  </a:outerShdw>
                </a:effectLst>
              </a:rPr>
              <a:t> (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4" cstate="print"/>
          <a:srcRect l="3515" t="4029" r="64844" b="79688"/>
          <a:stretch>
            <a:fillRect/>
          </a:stretch>
        </p:blipFill>
        <p:spPr bwMode="auto">
          <a:xfrm>
            <a:off x="1214414" y="2571744"/>
            <a:ext cx="6663217" cy="2571768"/>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357290" y="1071546"/>
            <a:ext cx="7500990" cy="954107"/>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Here is what happens when you convert the integer 2572 to a hexadecimal literal:</a:t>
            </a:r>
            <a:endParaRPr lang="en-IN" sz="2800" b="1" dirty="0">
              <a:solidFill>
                <a:schemeClr val="bg1"/>
              </a:solidFill>
              <a:effectLst>
                <a:outerShdw blurRad="38100" dist="38100" dir="2700000" algn="tl">
                  <a:srgbClr val="000000">
                    <a:alpha val="43137"/>
                  </a:srgbClr>
                </a:outerShdw>
              </a:effectLst>
            </a:endParaRPr>
          </a:p>
        </p:txBody>
      </p:sp>
      <p:sp>
        <p:nvSpPr>
          <p:cNvPr id="6" name="Curved Left Arrow 5"/>
          <p:cNvSpPr/>
          <p:nvPr/>
        </p:nvSpPr>
        <p:spPr>
          <a:xfrm rot="371729">
            <a:off x="3955033" y="2175517"/>
            <a:ext cx="3051084" cy="3294291"/>
          </a:xfrm>
          <a:prstGeom prst="curvedLeftArrow">
            <a:avLst>
              <a:gd name="adj1" fmla="val 5894"/>
              <a:gd name="adj2" fmla="val 50000"/>
              <a:gd name="adj3" fmla="val 25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solidFill>
                <a:schemeClr val="tx1"/>
              </a:solidFill>
            </a:endParaRPr>
          </a:p>
        </p:txBody>
      </p:sp>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hex (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357290" y="1071546"/>
            <a:ext cx="7500990" cy="138499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see what happens when you use the bin() function to convert the integer 12 to its binary string:</a:t>
            </a:r>
            <a:endParaRPr lang="en-IN" sz="2800" b="1" dirty="0">
              <a:solidFill>
                <a:schemeClr val="bg1"/>
              </a:solidFill>
              <a:effectLst>
                <a:outerShdw blurRad="38100" dist="38100" dir="2700000" algn="tl">
                  <a:srgbClr val="000000">
                    <a:alpha val="43137"/>
                  </a:srgbClr>
                </a:outerShdw>
              </a:effectLst>
            </a:endParaRPr>
          </a:p>
        </p:txBody>
      </p:sp>
      <p:pic>
        <p:nvPicPr>
          <p:cNvPr id="18434" name="Picture 2"/>
          <p:cNvPicPr>
            <a:picLocks noChangeAspect="1" noChangeArrowheads="1"/>
          </p:cNvPicPr>
          <p:nvPr/>
        </p:nvPicPr>
        <p:blipFill>
          <a:blip r:embed="rId4" cstate="print"/>
          <a:srcRect l="8203" t="10937" r="57812" b="72656"/>
          <a:stretch>
            <a:fillRect/>
          </a:stretch>
        </p:blipFill>
        <p:spPr bwMode="auto">
          <a:xfrm>
            <a:off x="857223" y="2714620"/>
            <a:ext cx="7694893" cy="2786082"/>
          </a:xfrm>
          <a:prstGeom prst="rect">
            <a:avLst/>
          </a:prstGeom>
          <a:ln>
            <a:noFill/>
          </a:ln>
          <a:effectLst>
            <a:outerShdw blurRad="292100" dist="139700" dir="2700000" algn="tl" rotWithShape="0">
              <a:srgbClr val="333333">
                <a:alpha val="65000"/>
              </a:srgbClr>
            </a:outerShdw>
          </a:effectLst>
        </p:spPr>
      </p:pic>
      <p:sp>
        <p:nvSpPr>
          <p:cNvPr id="6" name="Curved Left Arrow 5"/>
          <p:cNvSpPr/>
          <p:nvPr/>
        </p:nvSpPr>
        <p:spPr>
          <a:xfrm rot="371729">
            <a:off x="3955033" y="2175517"/>
            <a:ext cx="3051084" cy="3294291"/>
          </a:xfrm>
          <a:prstGeom prst="curvedLeftArrow">
            <a:avLst>
              <a:gd name="adj1" fmla="val 5894"/>
              <a:gd name="adj2" fmla="val 50000"/>
              <a:gd name="adj3" fmla="val 25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schemeClr val="tx1"/>
              </a:solidFill>
            </a:endParaRPr>
          </a:p>
        </p:txBody>
      </p:sp>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bin (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85786" y="3571876"/>
            <a:ext cx="8143932" cy="785818"/>
          </a:xfrm>
        </p:spPr>
        <p:style>
          <a:lnRef idx="0">
            <a:schemeClr val="accent6"/>
          </a:lnRef>
          <a:fillRef idx="3">
            <a:schemeClr val="accent6"/>
          </a:fillRef>
          <a:effectRef idx="3">
            <a:schemeClr val="accent6"/>
          </a:effectRef>
          <a:fontRef idx="minor">
            <a:schemeClr val="lt1"/>
          </a:fontRef>
        </p:style>
        <p:txBody>
          <a:bodyPr>
            <a:normAutofit fontScale="90000"/>
          </a:bodyPr>
          <a:lstStyle/>
          <a:p>
            <a:pPr marL="514350" indent="-514350" algn="ctr"/>
            <a:r>
              <a:rPr lang="en-IN" b="1" dirty="0" smtClean="0">
                <a:solidFill>
                  <a:srgbClr val="FFFF00"/>
                </a:solidFill>
                <a:effectLst>
                  <a:outerShdw blurRad="38100" dist="38100" dir="2700000" algn="tl">
                    <a:srgbClr val="000000">
                      <a:alpha val="43137"/>
                    </a:srgbClr>
                  </a:outerShdw>
                </a:effectLst>
              </a:rPr>
              <a:t>FLOATING POINT LITERALS OR CONSTANTS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FLOATING POINT LITERALS OR CONSTANTS</a:t>
            </a:r>
          </a:p>
        </p:txBody>
      </p:sp>
      <p:sp>
        <p:nvSpPr>
          <p:cNvPr id="8" name="Content Placeholder 2"/>
          <p:cNvSpPr txBox="1">
            <a:spLocks/>
          </p:cNvSpPr>
          <p:nvPr/>
        </p:nvSpPr>
        <p:spPr>
          <a:xfrm>
            <a:off x="1500166" y="1428736"/>
            <a:ext cx="7286676" cy="5214974"/>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Floating point</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literals are also called as real literals having fractional part.</a:t>
            </a: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US" sz="24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i="1" baseline="0" dirty="0" smtClean="0">
                <a:solidFill>
                  <a:srgbClr val="FFFF00"/>
                </a:solidFill>
                <a:effectLst>
                  <a:outerShdw blurRad="38100" dist="38100" dir="2700000" algn="tl">
                    <a:srgbClr val="000000">
                      <a:alpha val="43137"/>
                    </a:srgbClr>
                  </a:outerShdw>
                </a:effectLst>
              </a:rPr>
              <a:t>These</a:t>
            </a:r>
            <a:r>
              <a:rPr lang="en-US" sz="2800" b="1" i="1" dirty="0" smtClean="0">
                <a:solidFill>
                  <a:srgbClr val="FFFF00"/>
                </a:solidFill>
                <a:effectLst>
                  <a:outerShdw blurRad="38100" dist="38100" dir="2700000" algn="tl">
                    <a:srgbClr val="000000">
                      <a:alpha val="43137"/>
                    </a:srgbClr>
                  </a:outerShdw>
                </a:effectLst>
              </a:rPr>
              <a:t> may be written in one of the two forms:</a:t>
            </a: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1400" b="1" dirty="0" smtClean="0">
              <a:solidFill>
                <a:schemeClr val="bg1"/>
              </a:solidFill>
              <a:effectLst>
                <a:outerShdw blurRad="38100" dist="38100" dir="2700000" algn="tl">
                  <a:srgbClr val="000000">
                    <a:alpha val="43137"/>
                  </a:srgbClr>
                </a:outerShdw>
              </a:effectLst>
            </a:endParaRPr>
          </a:p>
          <a:p>
            <a:pPr marL="514350" marR="0" lvl="0" indent="-514350" algn="just" defTabSz="914400" rtl="0" eaLnBrk="1" fontAlgn="auto" latinLnBrk="0" hangingPunct="1">
              <a:lnSpc>
                <a:spcPct val="100000"/>
              </a:lnSpc>
              <a:spcBef>
                <a:spcPct val="20000"/>
              </a:spcBef>
              <a:spcAft>
                <a:spcPts val="0"/>
              </a:spcAft>
              <a:buClrTx/>
              <a:buSzTx/>
              <a:buAutoNum type="arabicPeriod"/>
              <a:tabLst/>
              <a:defRPr/>
            </a:pPr>
            <a:r>
              <a:rPr kumimoji="0" lang="en-US" sz="28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Fractional Form: </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for example 15.75</a:t>
            </a:r>
          </a:p>
          <a:p>
            <a:pPr marL="514350" marR="0" lvl="0" indent="-514350" algn="just" defTabSz="914400" rtl="0" eaLnBrk="1" fontAlgn="auto" latinLnBrk="0" hangingPunct="1">
              <a:lnSpc>
                <a:spcPct val="100000"/>
              </a:lnSpc>
              <a:spcBef>
                <a:spcPct val="20000"/>
              </a:spcBef>
              <a:spcAft>
                <a:spcPts val="0"/>
              </a:spcAft>
              <a:buClrTx/>
              <a:buSzTx/>
              <a:tabLst/>
              <a:defRPr/>
            </a:pPr>
            <a:endParaRPr kumimoji="0" lang="en-US" sz="16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514350" marR="0" lvl="0" indent="-514350" algn="just" defTabSz="914400" rtl="0" eaLnBrk="1" fontAlgn="auto" latinLnBrk="0" hangingPunct="1">
              <a:lnSpc>
                <a:spcPct val="100000"/>
              </a:lnSpc>
              <a:spcBef>
                <a:spcPct val="20000"/>
              </a:spcBef>
              <a:spcAft>
                <a:spcPts val="0"/>
              </a:spcAft>
              <a:buClrTx/>
              <a:buSzTx/>
              <a:buAutoNum type="arabicPeriod" startAt="2"/>
              <a:tabLst/>
              <a:defRPr/>
            </a:pPr>
            <a:r>
              <a:rPr kumimoji="0" lang="en-US" sz="2800" b="1" i="0"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Exponent Form: </a:t>
            </a:r>
            <a:r>
              <a:rPr lang="en-US" sz="2800" b="1" dirty="0" smtClean="0">
                <a:solidFill>
                  <a:schemeClr val="bg1"/>
                </a:solidFill>
                <a:effectLst>
                  <a:outerShdw blurRad="38100" dist="38100" dir="2700000" algn="tl">
                    <a:srgbClr val="000000">
                      <a:alpha val="43137"/>
                    </a:srgbClr>
                  </a:outerShdw>
                </a:effectLst>
              </a:rPr>
              <a:t>It consists of two parts </a:t>
            </a:r>
            <a:r>
              <a:rPr lang="en-US" sz="2800" b="1" dirty="0" smtClean="0">
                <a:solidFill>
                  <a:srgbClr val="FFFF00"/>
                </a:solidFill>
                <a:effectLst>
                  <a:outerShdw blurRad="38100" dist="38100" dir="2700000" algn="tl">
                    <a:srgbClr val="000000">
                      <a:alpha val="43137"/>
                    </a:srgbClr>
                  </a:outerShdw>
                </a:effectLst>
              </a:rPr>
              <a:t>Mantissa</a:t>
            </a:r>
            <a:r>
              <a:rPr lang="en-US" sz="2800" b="1" dirty="0" smtClean="0">
                <a:solidFill>
                  <a:schemeClr val="bg1"/>
                </a:solidFill>
                <a:effectLst>
                  <a:outerShdw blurRad="38100" dist="38100" dir="2700000" algn="tl">
                    <a:srgbClr val="000000">
                      <a:alpha val="43137"/>
                    </a:srgbClr>
                  </a:outerShdw>
                </a:effectLst>
              </a:rPr>
              <a:t> and </a:t>
            </a:r>
            <a:r>
              <a:rPr lang="en-US" sz="2800" b="1" dirty="0" smtClean="0">
                <a:solidFill>
                  <a:srgbClr val="FFFF00"/>
                </a:solidFill>
                <a:effectLst>
                  <a:outerShdw blurRad="38100" dist="38100" dir="2700000" algn="tl">
                    <a:srgbClr val="000000">
                      <a:alpha val="43137"/>
                    </a:srgbClr>
                  </a:outerShdw>
                </a:effectLst>
              </a:rPr>
              <a:t>Exponent</a:t>
            </a:r>
            <a:r>
              <a:rPr lang="en-US" sz="2800" b="1" dirty="0" smtClean="0">
                <a:solidFill>
                  <a:schemeClr val="bg1"/>
                </a:solidFill>
                <a:effectLst>
                  <a:outerShdw blurRad="38100" dist="38100" dir="2700000" algn="tl">
                    <a:srgbClr val="000000">
                      <a:alpha val="43137"/>
                    </a:srgbClr>
                  </a:outerShdw>
                </a:effectLst>
              </a:rPr>
              <a:t>. </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for example 5.8 can be represented as 0.58 x 10</a:t>
            </a:r>
            <a:r>
              <a:rPr kumimoji="0" lang="en-US" sz="2800" b="1" i="0" u="none" strike="noStrike" kern="1200" cap="none" spc="0" normalizeH="0" baseline="3000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-1</a:t>
            </a:r>
            <a:r>
              <a:rPr lang="en-US" sz="2800" b="1" baseline="-25000" dirty="0" smtClean="0">
                <a:solidFill>
                  <a:schemeClr val="bg1"/>
                </a:solidFill>
                <a:effectLst>
                  <a:outerShdw blurRad="38100" dist="38100" dir="2700000" algn="tl">
                    <a:srgbClr val="000000">
                      <a:alpha val="43137"/>
                    </a:srgbClr>
                  </a:outerShdw>
                </a:effectLst>
              </a:rPr>
              <a:t> </a:t>
            </a:r>
            <a:r>
              <a:rPr lang="en-US" sz="2800" b="1" dirty="0" smtClean="0">
                <a:solidFill>
                  <a:schemeClr val="bg1"/>
                </a:solidFill>
                <a:effectLst>
                  <a:outerShdw blurRad="38100" dist="38100" dir="2700000" algn="tl">
                    <a:srgbClr val="000000">
                      <a:alpha val="43137"/>
                    </a:srgbClr>
                  </a:outerShdw>
                </a:effectLst>
              </a:rPr>
              <a:t> = 0.58E01. where </a:t>
            </a:r>
            <a:r>
              <a:rPr lang="en-US" sz="2800" b="1" dirty="0" smtClean="0">
                <a:solidFill>
                  <a:srgbClr val="FFFF00"/>
                </a:solidFill>
                <a:effectLst>
                  <a:outerShdw blurRad="38100" dist="38100" dir="2700000" algn="tl">
                    <a:srgbClr val="000000">
                      <a:alpha val="43137"/>
                    </a:srgbClr>
                  </a:outerShdw>
                </a:effectLst>
              </a:rPr>
              <a:t>mantissa part is 0.58 </a:t>
            </a:r>
            <a:r>
              <a:rPr lang="en-US" sz="2800" b="1" dirty="0" smtClean="0">
                <a:solidFill>
                  <a:schemeClr val="bg1"/>
                </a:solidFill>
                <a:effectLst>
                  <a:outerShdw blurRad="38100" dist="38100" dir="2700000" algn="tl">
                    <a:srgbClr val="000000">
                      <a:alpha val="43137"/>
                    </a:srgbClr>
                  </a:outerShdw>
                </a:effectLst>
              </a:rPr>
              <a:t>and </a:t>
            </a:r>
            <a:r>
              <a:rPr lang="en-US" sz="2800" b="1" dirty="0" smtClean="0">
                <a:solidFill>
                  <a:srgbClr val="FFFF00"/>
                </a:solidFill>
                <a:effectLst>
                  <a:outerShdw blurRad="38100" dist="38100" dir="2700000" algn="tl">
                    <a:srgbClr val="000000">
                      <a:alpha val="43137"/>
                    </a:srgbClr>
                  </a:outerShdw>
                </a:effectLst>
              </a:rPr>
              <a:t>E01 is the exponent.</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FLOATING POINT LITERALS OR CONSTANTS</a:t>
            </a:r>
          </a:p>
        </p:txBody>
      </p:sp>
      <p:sp>
        <p:nvSpPr>
          <p:cNvPr id="8" name="Content Placeholder 2"/>
          <p:cNvSpPr txBox="1">
            <a:spLocks/>
          </p:cNvSpPr>
          <p:nvPr/>
        </p:nvSpPr>
        <p:spPr>
          <a:xfrm>
            <a:off x="1500166" y="1428736"/>
            <a:ext cx="7286676" cy="571504"/>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Float type</a:t>
            </a:r>
            <a:endPar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US" sz="24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pic>
        <p:nvPicPr>
          <p:cNvPr id="19459" name="Picture 3"/>
          <p:cNvPicPr>
            <a:picLocks noChangeAspect="1" noChangeArrowheads="1"/>
          </p:cNvPicPr>
          <p:nvPr/>
        </p:nvPicPr>
        <p:blipFill>
          <a:blip r:embed="rId4" cstate="print"/>
          <a:srcRect l="17578" t="21093" r="43750" b="54688"/>
          <a:stretch>
            <a:fillRect/>
          </a:stretch>
        </p:blipFill>
        <p:spPr bwMode="auto">
          <a:xfrm>
            <a:off x="714348" y="2214554"/>
            <a:ext cx="7756784" cy="3643338"/>
          </a:xfrm>
          <a:prstGeom prst="rect">
            <a:avLst/>
          </a:prstGeom>
          <a:noFill/>
          <a:ln w="9525">
            <a:noFill/>
            <a:miter lim="800000"/>
            <a:headEnd/>
            <a:tailEnd/>
          </a:ln>
          <a:effectLst/>
        </p:spPr>
      </p:pic>
      <p:sp>
        <p:nvSpPr>
          <p:cNvPr id="5" name="Curved Left Arrow 4"/>
          <p:cNvSpPr/>
          <p:nvPr/>
        </p:nvSpPr>
        <p:spPr>
          <a:xfrm rot="371729">
            <a:off x="4348849" y="1825696"/>
            <a:ext cx="3600104" cy="4135762"/>
          </a:xfrm>
          <a:prstGeom prst="curvedLeftArrow">
            <a:avLst>
              <a:gd name="adj1" fmla="val 5894"/>
              <a:gd name="adj2" fmla="val 57439"/>
              <a:gd name="adj3" fmla="val 250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285852" y="3214686"/>
            <a:ext cx="7643866" cy="785818"/>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BOOLEAN LITERALS OR CONSTANTS.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3)	BOOLEAN LITERALS OR CONSTANTS.</a:t>
            </a:r>
          </a:p>
        </p:txBody>
      </p:sp>
      <p:sp>
        <p:nvSpPr>
          <p:cNvPr id="8" name="Content Placeholder 2"/>
          <p:cNvSpPr txBox="1">
            <a:spLocks/>
          </p:cNvSpPr>
          <p:nvPr/>
        </p:nvSpPr>
        <p:spPr>
          <a:xfrm>
            <a:off x="1500166" y="1714488"/>
            <a:ext cx="7286676" cy="142876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A Boolean literal in</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python is used to represent the Boolean values (true or false).</a:t>
            </a:r>
            <a:endParaRPr lang="en-US" sz="2800" b="1" dirty="0" smtClean="0">
              <a:solidFill>
                <a:schemeClr val="bg1"/>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4" cstate="print"/>
          <a:srcRect l="9375" t="13281" r="68945" b="64844"/>
          <a:stretch>
            <a:fillRect/>
          </a:stretch>
        </p:blipFill>
        <p:spPr bwMode="auto">
          <a:xfrm>
            <a:off x="1714480" y="3071810"/>
            <a:ext cx="4248009" cy="3214710"/>
          </a:xfrm>
          <a:prstGeom prst="rect">
            <a:avLst/>
          </a:prstGeom>
          <a:ln>
            <a:noFill/>
          </a:ln>
          <a:effectLst>
            <a:softEdge rad="112500"/>
          </a:effectLst>
        </p:spPr>
      </p:pic>
      <p:sp>
        <p:nvSpPr>
          <p:cNvPr id="12" name="Curved Left Arrow 11"/>
          <p:cNvSpPr/>
          <p:nvPr/>
        </p:nvSpPr>
        <p:spPr>
          <a:xfrm rot="21392185">
            <a:off x="3383286" y="2518771"/>
            <a:ext cx="4404490" cy="3771546"/>
          </a:xfrm>
          <a:prstGeom prst="curvedLeftArrow">
            <a:avLst>
              <a:gd name="adj1" fmla="val 5894"/>
              <a:gd name="adj2" fmla="val 49562"/>
              <a:gd name="adj3" fmla="val 25000"/>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643042" y="3143248"/>
            <a:ext cx="7000924" cy="785818"/>
          </a:xfrm>
        </p:spPr>
        <p:style>
          <a:lnRef idx="0">
            <a:schemeClr val="accent4"/>
          </a:lnRef>
          <a:fillRef idx="3">
            <a:schemeClr val="accent4"/>
          </a:fillRef>
          <a:effectRef idx="3">
            <a:schemeClr val="accent4"/>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Special Literal  - None</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4)	SPECIAL LITERAL NONE</a:t>
            </a:r>
          </a:p>
        </p:txBody>
      </p:sp>
      <p:sp>
        <p:nvSpPr>
          <p:cNvPr id="8" name="Content Placeholder 2"/>
          <p:cNvSpPr txBox="1">
            <a:spLocks/>
          </p:cNvSpPr>
          <p:nvPr/>
        </p:nvSpPr>
        <p:spPr>
          <a:xfrm>
            <a:off x="1500166" y="2500306"/>
            <a:ext cx="7286676" cy="2071702"/>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The</a:t>
            </a:r>
            <a:r>
              <a:rPr kumimoji="0" lang="en-US" sz="28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 None </a:t>
            </a: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literal is used to indicate absence of value.</a:t>
            </a: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chemeClr val="bg1"/>
                </a:solidFill>
                <a:effectLst>
                  <a:outerShdw blurRad="38100" dist="38100" dir="2700000" algn="tl">
                    <a:srgbClr val="000000">
                      <a:alpha val="43137"/>
                    </a:srgbClr>
                  </a:outerShdw>
                </a:effectLst>
              </a:rPr>
              <a:t>For example:	val = None</a:t>
            </a: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chemeClr val="bg1"/>
                </a:solidFill>
                <a:effectLst>
                  <a:outerShdw blurRad="38100" dist="38100" dir="2700000" algn="tl">
                    <a:srgbClr val="000000">
                      <a:alpha val="43137"/>
                    </a:srgbClr>
                  </a:outerShdw>
                </a:effectLst>
              </a:rPr>
              <a:t>			</a:t>
            </a:r>
          </a:p>
        </p:txBody>
      </p:sp>
      <p:pic>
        <p:nvPicPr>
          <p:cNvPr id="1026" name="Picture 2"/>
          <p:cNvPicPr>
            <a:picLocks noChangeAspect="1" noChangeArrowheads="1"/>
          </p:cNvPicPr>
          <p:nvPr/>
        </p:nvPicPr>
        <p:blipFill>
          <a:blip r:embed="rId4" cstate="print"/>
          <a:srcRect l="5273" t="7031" r="76563" b="75781"/>
          <a:stretch>
            <a:fillRect/>
          </a:stretch>
        </p:blipFill>
        <p:spPr bwMode="auto">
          <a:xfrm>
            <a:off x="5072066" y="4000504"/>
            <a:ext cx="3500462" cy="2484199"/>
          </a:xfrm>
          <a:prstGeom prst="rect">
            <a:avLst/>
          </a:prstGeom>
          <a:ln>
            <a:noFill/>
          </a:ln>
          <a:effectLst>
            <a:softEdge rad="112500"/>
          </a:effectLst>
        </p:spPr>
      </p:pic>
      <p:sp>
        <p:nvSpPr>
          <p:cNvPr id="5" name="Curved Right Arrow 4"/>
          <p:cNvSpPr/>
          <p:nvPr/>
        </p:nvSpPr>
        <p:spPr>
          <a:xfrm rot="19049588">
            <a:off x="3110398" y="4229061"/>
            <a:ext cx="1832285" cy="1884182"/>
          </a:xfrm>
          <a:prstGeom prst="curvedRightArrow">
            <a:avLst>
              <a:gd name="adj1" fmla="val 8349"/>
              <a:gd name="adj2" fmla="val 87809"/>
              <a:gd name="adj3" fmla="val 250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857356" y="3214686"/>
            <a:ext cx="6786610"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CHARACTERSET</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857356" y="3071810"/>
            <a:ext cx="6572296" cy="785818"/>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LITERAL COLLECTIONS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5) 	LITERAL COLLECTIONS</a:t>
            </a:r>
          </a:p>
        </p:txBody>
      </p:sp>
      <p:sp>
        <p:nvSpPr>
          <p:cNvPr id="8" name="Content Placeholder 2"/>
          <p:cNvSpPr txBox="1">
            <a:spLocks/>
          </p:cNvSpPr>
          <p:nvPr/>
        </p:nvSpPr>
        <p:spPr>
          <a:xfrm>
            <a:off x="1500166" y="2143116"/>
            <a:ext cx="7286676" cy="3714776"/>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Python supports literal collections also</a:t>
            </a:r>
            <a:r>
              <a:rPr kumimoji="0" lang="en-US" sz="2800" b="1" i="0"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such as tuple and lists ..etc</a:t>
            </a: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2800" b="1" dirty="0" smtClean="0">
              <a:solidFill>
                <a:schemeClr val="bg1"/>
              </a:solidFill>
              <a:effectLst>
                <a:outerShdw blurRad="38100" dist="38100" dir="2700000" algn="tl">
                  <a:srgbClr val="000000">
                    <a:alpha val="43137"/>
                  </a:srgbClr>
                </a:outerShdw>
              </a:effectLst>
            </a:endParaRP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chemeClr val="bg1"/>
                </a:solidFill>
                <a:effectLst>
                  <a:outerShdw blurRad="38100" dist="38100" dir="2700000" algn="tl">
                    <a:srgbClr val="000000">
                      <a:alpha val="43137"/>
                    </a:srgbClr>
                  </a:outerShdw>
                </a:effectLst>
              </a:rPr>
              <a:t>		It will be to complex to discuss as we are in the beginning, subsequent chapters we will cover literal collections.</a:t>
            </a: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chemeClr val="bg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000232" y="3000372"/>
            <a:ext cx="6072230" cy="785818"/>
          </a:xfrm>
        </p:spPr>
        <p:style>
          <a:lnRef idx="0">
            <a:schemeClr val="accent5"/>
          </a:lnRef>
          <a:fillRef idx="3">
            <a:schemeClr val="accent5"/>
          </a:fillRef>
          <a:effectRef idx="3">
            <a:schemeClr val="accent5"/>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4. OPERATORS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OPERATORS</a:t>
            </a:r>
          </a:p>
        </p:txBody>
      </p:sp>
      <p:sp>
        <p:nvSpPr>
          <p:cNvPr id="8" name="Content Placeholder 2"/>
          <p:cNvSpPr txBox="1">
            <a:spLocks/>
          </p:cNvSpPr>
          <p:nvPr/>
        </p:nvSpPr>
        <p:spPr>
          <a:xfrm>
            <a:off x="1500166" y="1142984"/>
            <a:ext cx="7286676" cy="5500702"/>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n-ea"/>
                <a:cs typeface="+mn-cs"/>
              </a:rPr>
              <a:t>What is an operator?</a:t>
            </a: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chemeClr val="bg1"/>
                </a:solidFill>
                <a:effectLst>
                  <a:outerShdw blurRad="38100" dist="38100" dir="2700000" algn="tl">
                    <a:srgbClr val="000000">
                      <a:alpha val="43137"/>
                    </a:srgbClr>
                  </a:outerShdw>
                </a:effectLst>
              </a:rPr>
              <a:t>	Operators are tokens that trigger some computation when applied to a variable.</a:t>
            </a: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1600" b="1" dirty="0" smtClean="0">
              <a:solidFill>
                <a:srgbClr val="FFFF00"/>
              </a:solidFill>
              <a:effectLst>
                <a:outerShdw blurRad="38100" dist="38100" dir="2700000" algn="tl">
                  <a:srgbClr val="000000">
                    <a:alpha val="43137"/>
                  </a:srgbClr>
                </a:outerShdw>
              </a:effectLst>
            </a:endParaRPr>
          </a:p>
          <a:p>
            <a:pPr marL="342900" marR="0" lvl="0" indent="-342900" algn="just" defTabSz="914400" rtl="0" eaLnBrk="1" fontAlgn="auto" latinLnBrk="0" hangingPunct="1">
              <a:lnSpc>
                <a:spcPct val="100000"/>
              </a:lnSpc>
              <a:spcBef>
                <a:spcPct val="20000"/>
              </a:spcBef>
              <a:spcAft>
                <a:spcPts val="0"/>
              </a:spcAft>
              <a:buClrTx/>
              <a:buSzTx/>
              <a:tabLst/>
              <a:defRPr/>
            </a:pPr>
            <a:r>
              <a:rPr lang="en-US" sz="2800" b="1" dirty="0" smtClean="0">
                <a:solidFill>
                  <a:srgbClr val="FFFF00"/>
                </a:solidFill>
                <a:effectLst>
                  <a:outerShdw blurRad="38100" dist="38100" dir="2700000" algn="tl">
                    <a:srgbClr val="000000">
                      <a:alpha val="43137"/>
                    </a:srgbClr>
                  </a:outerShdw>
                </a:effectLst>
              </a:rPr>
              <a:t>In detail we study in the next chapter.</a:t>
            </a:r>
            <a:endParaRPr lang="en-US" sz="2800" b="1" dirty="0" smtClean="0">
              <a:solidFill>
                <a:schemeClr val="bg1"/>
              </a:solidFill>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2800" b="1" dirty="0" smtClean="0">
              <a:solidFill>
                <a:schemeClr val="bg1"/>
              </a:solidFill>
              <a:effectLst>
                <a:outerShdw blurRad="38100" dist="38100" dir="2700000" algn="tl">
                  <a:srgbClr val="000000">
                    <a:alpha val="43137"/>
                  </a:srgbClr>
                </a:outerShdw>
              </a:effectLst>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714480" y="3357562"/>
            <a:ext cx="6643734" cy="785818"/>
          </a:xfrm>
        </p:spPr>
        <p:style>
          <a:lnRef idx="0">
            <a:schemeClr val="accent6"/>
          </a:lnRef>
          <a:fillRef idx="3">
            <a:schemeClr val="accent6"/>
          </a:fillRef>
          <a:effectRef idx="3">
            <a:schemeClr val="accent6"/>
          </a:effectRef>
          <a:fontRef idx="minor">
            <a:schemeClr val="lt1"/>
          </a:fontRef>
        </p:style>
        <p:txBody>
          <a:bodyPr>
            <a:normAutofit/>
          </a:bodyPr>
          <a:lstStyle/>
          <a:p>
            <a:pPr algn="ctr"/>
            <a:r>
              <a:rPr lang="en-US" b="1" dirty="0" smtClean="0">
                <a:solidFill>
                  <a:srgbClr val="F2EC00"/>
                </a:solidFill>
                <a:effectLst>
                  <a:outerShdw blurRad="38100" dist="38100" dir="2700000" algn="tl">
                    <a:srgbClr val="000000">
                      <a:alpha val="43137"/>
                    </a:srgbClr>
                  </a:outerShdw>
                </a:effectLst>
              </a:rPr>
              <a:t>5. PUNCTUATORS</a:t>
            </a:r>
            <a:endParaRPr lang="en-US"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2EC00"/>
                </a:solidFill>
                <a:effectLst>
                  <a:outerShdw blurRad="38100" dist="38100" dir="2700000" algn="tl">
                    <a:srgbClr val="000000">
                      <a:alpha val="43137"/>
                    </a:srgbClr>
                  </a:outerShdw>
                </a:effectLst>
              </a:rPr>
              <a:t>PUNCTUATORS</a:t>
            </a:r>
            <a:endParaRPr lang="en-US" b="1" dirty="0" smtClean="0">
              <a:solidFill>
                <a:srgbClr val="FFFF00"/>
              </a:solidFill>
              <a:effectLst>
                <a:outerShdw blurRad="38100" dist="38100" dir="2700000" algn="tl">
                  <a:srgbClr val="000000">
                    <a:alpha val="43137"/>
                  </a:srgbClr>
                </a:outerShdw>
              </a:effectLst>
            </a:endParaRPr>
          </a:p>
        </p:txBody>
      </p:sp>
      <p:sp>
        <p:nvSpPr>
          <p:cNvPr id="8" name="Content Placeholder 2"/>
          <p:cNvSpPr txBox="1">
            <a:spLocks/>
          </p:cNvSpPr>
          <p:nvPr/>
        </p:nvSpPr>
        <p:spPr>
          <a:xfrm>
            <a:off x="1500166" y="1142984"/>
            <a:ext cx="7286676" cy="5286412"/>
          </a:xfrm>
          <a:prstGeom prst="rect">
            <a:avLst/>
          </a:prstGeom>
        </p:spPr>
        <p:txBody>
          <a:bodyPr vert="horz" lIns="91440" tIns="45720" rIns="91440" bIns="45720" rtlCol="0">
            <a:noAutofit/>
          </a:bodyPr>
          <a:lstStyle/>
          <a:p>
            <a:pPr>
              <a:lnSpc>
                <a:spcPct val="80000"/>
              </a:lnSpc>
            </a:pPr>
            <a:endParaRPr lang="en-US" sz="3200" b="1" dirty="0" smtClean="0">
              <a:solidFill>
                <a:schemeClr val="bg1"/>
              </a:solidFill>
              <a:effectLst>
                <a:outerShdw blurRad="38100" dist="38100" dir="2700000" algn="tl">
                  <a:srgbClr val="000000">
                    <a:alpha val="43137"/>
                  </a:srgbClr>
                </a:outerShdw>
              </a:effectLst>
            </a:endParaRPr>
          </a:p>
          <a:p>
            <a:pPr>
              <a:lnSpc>
                <a:spcPct val="80000"/>
              </a:lnSpc>
            </a:pPr>
            <a:r>
              <a:rPr lang="en-US" sz="2800" b="1" dirty="0" smtClean="0">
                <a:solidFill>
                  <a:schemeClr val="bg1"/>
                </a:solidFill>
                <a:effectLst>
                  <a:outerShdw blurRad="38100" dist="38100" dir="2700000" algn="tl">
                    <a:srgbClr val="000000">
                      <a:alpha val="43137"/>
                    </a:srgbClr>
                  </a:outerShdw>
                </a:effectLst>
              </a:rPr>
              <a:t>Punctuators are also called as separators </a:t>
            </a:r>
          </a:p>
          <a:p>
            <a:pPr>
              <a:lnSpc>
                <a:spcPct val="80000"/>
              </a:lnSpc>
            </a:pPr>
            <a:endParaRPr lang="en-US" sz="2800" b="1" dirty="0" smtClean="0">
              <a:solidFill>
                <a:schemeClr val="bg1"/>
              </a:solidFill>
              <a:effectLst>
                <a:outerShdw blurRad="38100" dist="38100" dir="2700000" algn="tl">
                  <a:srgbClr val="000000">
                    <a:alpha val="43137"/>
                  </a:srgbClr>
                </a:outerShdw>
              </a:effectLst>
            </a:endParaRPr>
          </a:p>
          <a:p>
            <a:pPr>
              <a:lnSpc>
                <a:spcPct val="80000"/>
              </a:lnSpc>
            </a:pPr>
            <a:r>
              <a:rPr lang="en-US" sz="2800" b="1" dirty="0" smtClean="0">
                <a:solidFill>
                  <a:schemeClr val="bg1"/>
                </a:solidFill>
                <a:effectLst>
                  <a:outerShdw blurRad="38100" dist="38100" dir="2700000" algn="tl">
                    <a:srgbClr val="000000">
                      <a:alpha val="43137"/>
                    </a:srgbClr>
                  </a:outerShdw>
                </a:effectLst>
              </a:rPr>
              <a:t>The Followings are used as punctuators:</a:t>
            </a:r>
          </a:p>
          <a:p>
            <a:pPr>
              <a:lnSpc>
                <a:spcPct val="80000"/>
              </a:lnSpc>
            </a:pPr>
            <a:endParaRPr lang="en-US" sz="2800" b="1" dirty="0" smtClean="0">
              <a:solidFill>
                <a:schemeClr val="bg1"/>
              </a:solidFill>
              <a:effectLst>
                <a:outerShdw blurRad="38100" dist="38100" dir="2700000" algn="tl">
                  <a:srgbClr val="000000">
                    <a:alpha val="43137"/>
                  </a:srgbClr>
                </a:outerShdw>
              </a:effectLst>
            </a:endParaRPr>
          </a:p>
          <a:p>
            <a:pPr>
              <a:lnSpc>
                <a:spcPct val="80000"/>
              </a:lnSpc>
            </a:pPr>
            <a:r>
              <a:rPr lang="en-US" sz="2800" b="1" dirty="0" smtClean="0">
                <a:solidFill>
                  <a:schemeClr val="bg1"/>
                </a:solidFill>
                <a:effectLst>
                  <a:outerShdw blurRad="38100" dist="38100" dir="2700000" algn="tl">
                    <a:srgbClr val="000000">
                      <a:alpha val="43137"/>
                    </a:srgbClr>
                  </a:outerShdw>
                </a:effectLst>
              </a:rPr>
              <a:t>Brackets 		[	 ]</a:t>
            </a:r>
          </a:p>
          <a:p>
            <a:pPr>
              <a:lnSpc>
                <a:spcPct val="80000"/>
              </a:lnSpc>
            </a:pPr>
            <a:r>
              <a:rPr lang="en-US" sz="2800" b="1" dirty="0" smtClean="0">
                <a:solidFill>
                  <a:schemeClr val="bg1"/>
                </a:solidFill>
                <a:effectLst>
                  <a:outerShdw blurRad="38100" dist="38100" dir="2700000" algn="tl">
                    <a:srgbClr val="000000">
                      <a:alpha val="43137"/>
                    </a:srgbClr>
                  </a:outerShdw>
                </a:effectLst>
              </a:rPr>
              <a:t>Parentheses 	(	 )</a:t>
            </a:r>
          </a:p>
          <a:p>
            <a:pPr>
              <a:lnSpc>
                <a:spcPct val="80000"/>
              </a:lnSpc>
            </a:pPr>
            <a:r>
              <a:rPr lang="en-US" sz="2800" b="1" dirty="0" smtClean="0">
                <a:solidFill>
                  <a:schemeClr val="bg1"/>
                </a:solidFill>
                <a:effectLst>
                  <a:outerShdw blurRad="38100" dist="38100" dir="2700000" algn="tl">
                    <a:srgbClr val="000000">
                      <a:alpha val="43137"/>
                    </a:srgbClr>
                  </a:outerShdw>
                </a:effectLst>
              </a:rPr>
              <a:t>Braces		{	}</a:t>
            </a:r>
          </a:p>
          <a:p>
            <a:pPr>
              <a:lnSpc>
                <a:spcPct val="80000"/>
              </a:lnSpc>
            </a:pPr>
            <a:r>
              <a:rPr lang="en-US" sz="2800" b="1" dirty="0" smtClean="0">
                <a:solidFill>
                  <a:schemeClr val="bg1"/>
                </a:solidFill>
                <a:effectLst>
                  <a:outerShdw blurRad="38100" dist="38100" dir="2700000" algn="tl">
                    <a:srgbClr val="000000">
                      <a:alpha val="43137"/>
                    </a:srgbClr>
                  </a:outerShdw>
                </a:effectLst>
              </a:rPr>
              <a:t>Comma		,</a:t>
            </a:r>
          </a:p>
          <a:p>
            <a:pPr>
              <a:lnSpc>
                <a:spcPct val="80000"/>
              </a:lnSpc>
            </a:pPr>
            <a:r>
              <a:rPr lang="en-US" sz="2800" b="1" dirty="0" smtClean="0">
                <a:solidFill>
                  <a:schemeClr val="bg1"/>
                </a:solidFill>
                <a:effectLst>
                  <a:outerShdw blurRad="38100" dist="38100" dir="2700000" algn="tl">
                    <a:srgbClr val="000000">
                      <a:alpha val="43137"/>
                    </a:srgbClr>
                  </a:outerShdw>
                </a:effectLst>
              </a:rPr>
              <a:t>Semicolon		;</a:t>
            </a:r>
          </a:p>
          <a:p>
            <a:pPr>
              <a:lnSpc>
                <a:spcPct val="80000"/>
              </a:lnSpc>
            </a:pPr>
            <a:r>
              <a:rPr lang="en-US" sz="2800" b="1" dirty="0" smtClean="0">
                <a:solidFill>
                  <a:schemeClr val="bg1"/>
                </a:solidFill>
                <a:effectLst>
                  <a:outerShdw blurRad="38100" dist="38100" dir="2700000" algn="tl">
                    <a:srgbClr val="000000">
                      <a:alpha val="43137"/>
                    </a:srgbClr>
                  </a:outerShdw>
                </a:effectLst>
              </a:rPr>
              <a:t>Colon			:</a:t>
            </a:r>
          </a:p>
          <a:p>
            <a:pPr>
              <a:lnSpc>
                <a:spcPct val="80000"/>
              </a:lnSpc>
            </a:pPr>
            <a:r>
              <a:rPr lang="en-US" sz="2800" b="1" dirty="0" smtClean="0">
                <a:solidFill>
                  <a:schemeClr val="bg1"/>
                </a:solidFill>
                <a:effectLst>
                  <a:outerShdw blurRad="38100" dist="38100" dir="2700000" algn="tl">
                    <a:srgbClr val="000000">
                      <a:alpha val="43137"/>
                    </a:srgbClr>
                  </a:outerShdw>
                </a:effectLst>
              </a:rPr>
              <a:t>Asterisk		*</a:t>
            </a:r>
          </a:p>
          <a:p>
            <a:pPr>
              <a:lnSpc>
                <a:spcPct val="80000"/>
              </a:lnSpc>
            </a:pPr>
            <a:r>
              <a:rPr lang="en-US" sz="2800" b="1" dirty="0" smtClean="0">
                <a:solidFill>
                  <a:schemeClr val="bg1"/>
                </a:solidFill>
                <a:effectLst>
                  <a:outerShdw blurRad="38100" dist="38100" dir="2700000" algn="tl">
                    <a:srgbClr val="000000">
                      <a:alpha val="43137"/>
                    </a:srgbClr>
                  </a:outerShdw>
                </a:effectLst>
              </a:rPr>
              <a:t>Ellipsis		…</a:t>
            </a:r>
          </a:p>
          <a:p>
            <a:pPr>
              <a:lnSpc>
                <a:spcPct val="80000"/>
              </a:lnSpc>
            </a:pPr>
            <a:r>
              <a:rPr lang="en-US" sz="2800" b="1" dirty="0" smtClean="0">
                <a:solidFill>
                  <a:schemeClr val="bg1"/>
                </a:solidFill>
                <a:effectLst>
                  <a:outerShdw blurRad="38100" dist="38100" dir="2700000" algn="tl">
                    <a:srgbClr val="000000">
                      <a:alpha val="43137"/>
                    </a:srgbClr>
                  </a:outerShdw>
                </a:effectLst>
              </a:rPr>
              <a:t>Equal Sign		=</a:t>
            </a:r>
          </a:p>
          <a:p>
            <a:pPr>
              <a:lnSpc>
                <a:spcPct val="80000"/>
              </a:lnSpc>
            </a:pPr>
            <a:r>
              <a:rPr lang="en-US" sz="2800" b="1" dirty="0" smtClean="0">
                <a:solidFill>
                  <a:schemeClr val="bg1"/>
                </a:solidFill>
                <a:effectLst>
                  <a:outerShdw blurRad="38100" dist="38100" dir="2700000" algn="tl">
                    <a:srgbClr val="000000">
                      <a:alpha val="43137"/>
                    </a:srgbClr>
                  </a:outerShdw>
                </a:effectLst>
              </a:rPr>
              <a:t>Pound Sign	#</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928934"/>
            <a:ext cx="5786478" cy="785818"/>
          </a:xfrm>
        </p:spPr>
        <p:style>
          <a:lnRef idx="0">
            <a:schemeClr val="accent6"/>
          </a:lnRef>
          <a:fillRef idx="3">
            <a:schemeClr val="accent6"/>
          </a:fillRef>
          <a:effectRef idx="3">
            <a:schemeClr val="accent6"/>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WHITE SPACE</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WHITE SPACE</a:t>
            </a:r>
          </a:p>
        </p:txBody>
      </p:sp>
      <p:sp>
        <p:nvSpPr>
          <p:cNvPr id="8" name="Content Placeholder 2"/>
          <p:cNvSpPr txBox="1">
            <a:spLocks/>
          </p:cNvSpPr>
          <p:nvPr/>
        </p:nvSpPr>
        <p:spPr>
          <a:xfrm>
            <a:off x="1500166" y="1857364"/>
            <a:ext cx="7286676" cy="4429156"/>
          </a:xfrm>
          <a:prstGeom prst="rect">
            <a:avLst/>
          </a:prstGeom>
        </p:spPr>
        <p:txBody>
          <a:bodyPr vert="horz" lIns="91440" tIns="45720" rIns="91440" bIns="45720" rtlCol="0">
            <a:noAutofit/>
          </a:bodyPr>
          <a:lstStyle/>
          <a:p>
            <a:pPr marL="342900" lvl="0" indent="-342900" algn="just">
              <a:spcBef>
                <a:spcPct val="20000"/>
              </a:spcBef>
              <a:defRPr/>
            </a:pPr>
            <a:r>
              <a:rPr lang="en-IN" sz="3200" b="1" dirty="0" smtClean="0">
                <a:solidFill>
                  <a:schemeClr val="bg1"/>
                </a:solidFill>
                <a:effectLst>
                  <a:outerShdw blurRad="38100" dist="38100" dir="2700000" algn="tl">
                    <a:srgbClr val="000000">
                      <a:alpha val="43137"/>
                    </a:srgbClr>
                  </a:outerShdw>
                </a:effectLst>
              </a:rPr>
              <a:t>•  Use consistent indentation instead.</a:t>
            </a:r>
          </a:p>
          <a:p>
            <a:pPr marL="342900" lvl="0" indent="-342900" algn="just">
              <a:spcBef>
                <a:spcPct val="20000"/>
              </a:spcBef>
              <a:defRPr/>
            </a:pPr>
            <a:r>
              <a:rPr lang="en-IN" sz="3200" b="1" dirty="0" smtClean="0">
                <a:solidFill>
                  <a:schemeClr val="bg1"/>
                </a:solidFill>
                <a:effectLst>
                  <a:outerShdw blurRad="38100" dist="38100" dir="2700000" algn="tl">
                    <a:srgbClr val="000000">
                      <a:alpha val="43137"/>
                    </a:srgbClr>
                  </a:outerShdw>
                </a:effectLst>
              </a:rPr>
              <a:t>• The first line with less indentation is outside of the block. </a:t>
            </a:r>
          </a:p>
          <a:p>
            <a:pPr marL="342900" lvl="0" indent="-342900" algn="just">
              <a:spcBef>
                <a:spcPct val="20000"/>
              </a:spcBef>
              <a:defRPr/>
            </a:pPr>
            <a:r>
              <a:rPr lang="en-IN" sz="3200" b="1" dirty="0" smtClean="0">
                <a:solidFill>
                  <a:schemeClr val="bg1"/>
                </a:solidFill>
                <a:effectLst>
                  <a:outerShdw blurRad="38100" dist="38100" dir="2700000" algn="tl">
                    <a:srgbClr val="000000">
                      <a:alpha val="43137"/>
                    </a:srgbClr>
                  </a:outerShdw>
                </a:effectLst>
              </a:rPr>
              <a:t>• The first line with more indentation starts a nested block.</a:t>
            </a:r>
          </a:p>
          <a:p>
            <a:pPr marL="342900" lvl="0" indent="-342900" algn="just">
              <a:spcBef>
                <a:spcPct val="20000"/>
              </a:spcBef>
              <a:defRPr/>
            </a:pPr>
            <a:r>
              <a:rPr lang="en-IN" sz="3200" b="1" dirty="0" smtClean="0">
                <a:solidFill>
                  <a:schemeClr val="bg1"/>
                </a:solidFill>
                <a:effectLst>
                  <a:outerShdw blurRad="38100" dist="38100" dir="2700000" algn="tl">
                    <a:srgbClr val="000000">
                      <a:alpha val="43137"/>
                    </a:srgbClr>
                  </a:outerShdw>
                </a:effectLst>
              </a:rPr>
              <a:t>• Often a colon appears at the start of a new block. (E.g. for function and class definitions.).</a:t>
            </a: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85984" y="3000372"/>
            <a:ext cx="5715040" cy="785818"/>
          </a:xfrm>
        </p:spPr>
        <p:style>
          <a:lnRef idx="0">
            <a:schemeClr val="accent4"/>
          </a:lnRef>
          <a:fillRef idx="3">
            <a:schemeClr val="accent4"/>
          </a:fillRef>
          <a:effectRef idx="3">
            <a:schemeClr val="accent4"/>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COMMENTS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COMMENTS</a:t>
            </a:r>
          </a:p>
        </p:txBody>
      </p:sp>
      <p:sp>
        <p:nvSpPr>
          <p:cNvPr id="8" name="Content Placeholder 2"/>
          <p:cNvSpPr txBox="1">
            <a:spLocks/>
          </p:cNvSpPr>
          <p:nvPr/>
        </p:nvSpPr>
        <p:spPr>
          <a:xfrm>
            <a:off x="1357290" y="1357298"/>
            <a:ext cx="7572428" cy="5072098"/>
          </a:xfrm>
          <a:prstGeom prst="rect">
            <a:avLst/>
          </a:prstGeom>
        </p:spPr>
        <p:txBody>
          <a:bodyPr vert="horz" lIns="91440" tIns="45720" rIns="91440" bIns="45720" rtlCol="0">
            <a:noAutofit/>
          </a:bodyPr>
          <a:lstStyle/>
          <a:p>
            <a:pPr marL="342900" lvl="0" indent="-342900" algn="just">
              <a:spcBef>
                <a:spcPct val="20000"/>
              </a:spcBef>
              <a:defRPr/>
            </a:pPr>
            <a:endParaRPr lang="en-IN"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IN" sz="3200" b="1" dirty="0" smtClean="0">
                <a:solidFill>
                  <a:schemeClr val="bg1"/>
                </a:solidFill>
                <a:effectLst>
                  <a:outerShdw blurRad="38100" dist="38100" dir="2700000" algn="tl">
                    <a:srgbClr val="000000">
                      <a:alpha val="43137"/>
                    </a:srgbClr>
                  </a:outerShdw>
                </a:effectLst>
              </a:rPr>
              <a:t>			Comments are non executable statements in a program.</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Single line comment </a:t>
            </a:r>
            <a:r>
              <a:rPr lang="en-US" sz="3200" b="1" dirty="0" smtClean="0">
                <a:solidFill>
                  <a:schemeClr val="bg1"/>
                </a:solidFill>
                <a:effectLst>
                  <a:outerShdw blurRad="38100" dist="38100" dir="2700000" algn="tl">
                    <a:srgbClr val="000000">
                      <a:alpha val="43137"/>
                    </a:srgbClr>
                  </a:outerShdw>
                </a:effectLst>
              </a:rPr>
              <a:t>always starts with #</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Multiline comment </a:t>
            </a:r>
            <a:r>
              <a:rPr lang="en-US" sz="3200" b="1" dirty="0" smtClean="0">
                <a:solidFill>
                  <a:schemeClr val="bg1"/>
                </a:solidFill>
                <a:effectLst>
                  <a:outerShdw blurRad="38100" dist="38100" dir="2700000" algn="tl">
                    <a:srgbClr val="000000">
                      <a:alpha val="43137"/>
                    </a:srgbClr>
                  </a:outerShdw>
                </a:effectLst>
              </a:rPr>
              <a:t>will be in triple quotes.  For example “’ write a program to find the simple interest “’.</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Note: Triple apostrophe is called docstrings. </a:t>
            </a: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PYTHON CHARACTERSET</a:t>
            </a:r>
          </a:p>
        </p:txBody>
      </p:sp>
      <p:graphicFrame>
        <p:nvGraphicFramePr>
          <p:cNvPr id="8" name="Diagram 7"/>
          <p:cNvGraphicFramePr/>
          <p:nvPr/>
        </p:nvGraphicFramePr>
        <p:xfrm>
          <a:off x="2000232" y="1142984"/>
          <a:ext cx="6096000" cy="5175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85984" y="2786058"/>
            <a:ext cx="5857916" cy="785818"/>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US" b="1" dirty="0" smtClean="0">
                <a:solidFill>
                  <a:srgbClr val="FFFF00"/>
                </a:solidFill>
                <a:effectLst>
                  <a:outerShdw blurRad="38100" dist="38100" dir="2700000" algn="tl">
                    <a:srgbClr val="000000">
                      <a:alpha val="43137"/>
                    </a:srgbClr>
                  </a:outerShdw>
                </a:effectLst>
              </a:rPr>
              <a:t>STATEMENTS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STATEMENTS</a:t>
            </a:r>
          </a:p>
        </p:txBody>
      </p:sp>
      <p:sp>
        <p:nvSpPr>
          <p:cNvPr id="8" name="Content Placeholder 2"/>
          <p:cNvSpPr txBox="1">
            <a:spLocks/>
          </p:cNvSpPr>
          <p:nvPr/>
        </p:nvSpPr>
        <p:spPr>
          <a:xfrm>
            <a:off x="1500166" y="1142984"/>
            <a:ext cx="7286676" cy="5214974"/>
          </a:xfrm>
          <a:prstGeom prst="rect">
            <a:avLst/>
          </a:prstGeom>
        </p:spPr>
        <p:txBody>
          <a:bodyPr vert="horz" lIns="91440" tIns="45720" rIns="91440" bIns="45720" rtlCol="0">
            <a:noAutofit/>
          </a:bodyPr>
          <a:lstStyle/>
          <a:p>
            <a:pPr marL="342900" lvl="0" indent="-342900" algn="just">
              <a:spcBef>
                <a:spcPct val="20000"/>
              </a:spcBef>
              <a:buFont typeface="Arial" pitchFamily="34" charset="0"/>
              <a:buChar char="•"/>
              <a:defRPr/>
            </a:pPr>
            <a:endParaRPr lang="en-IN"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In computer terminology statement refers to an instruction.</a:t>
            </a:r>
          </a:p>
          <a:p>
            <a:pPr marL="342900" lvl="0" indent="-342900" algn="just">
              <a:spcBef>
                <a:spcPct val="20000"/>
              </a:spcBef>
              <a:defRPr/>
            </a:pPr>
            <a:endParaRPr lang="en-US"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Program contains several statements. A collection of statements makes program </a:t>
            </a:r>
          </a:p>
          <a:p>
            <a:pPr marL="342900" lvl="0" indent="-342900" algn="just">
              <a:spcBef>
                <a:spcPct val="20000"/>
              </a:spcBef>
              <a:defRPr/>
            </a:pPr>
            <a:endParaRPr lang="en-US" sz="20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Another name for a program is code.</a:t>
            </a: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143108" y="2928934"/>
            <a:ext cx="5715040"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sz="4400" b="1" dirty="0" smtClean="0">
                <a:solidFill>
                  <a:schemeClr val="tx2">
                    <a:lumMod val="50000"/>
                  </a:schemeClr>
                </a:solidFill>
                <a:effectLst>
                  <a:outerShdw blurRad="38100" dist="38100" dir="2700000" algn="tl">
                    <a:srgbClr val="000000">
                      <a:alpha val="43137"/>
                    </a:srgbClr>
                  </a:outerShdw>
                </a:effectLst>
              </a:rPr>
              <a:t>FUNCTIONS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FUNCTIONS</a:t>
            </a:r>
          </a:p>
        </p:txBody>
      </p:sp>
      <p:sp>
        <p:nvSpPr>
          <p:cNvPr id="8" name="Content Placeholder 2"/>
          <p:cNvSpPr txBox="1">
            <a:spLocks/>
          </p:cNvSpPr>
          <p:nvPr/>
        </p:nvSpPr>
        <p:spPr>
          <a:xfrm>
            <a:off x="1285852" y="1142984"/>
            <a:ext cx="7500990" cy="5214974"/>
          </a:xfrm>
          <a:prstGeom prst="rect">
            <a:avLst/>
          </a:prstGeom>
        </p:spPr>
        <p:txBody>
          <a:bodyPr vert="horz" lIns="91440" tIns="45720" rIns="91440" bIns="45720" rtlCol="0">
            <a:noAutofit/>
          </a:bodyPr>
          <a:lstStyle/>
          <a:p>
            <a:pPr marL="342900" lvl="0" indent="-342900" algn="just">
              <a:spcBef>
                <a:spcPct val="20000"/>
              </a:spcBef>
              <a:buFont typeface="Arial" pitchFamily="34" charset="0"/>
              <a:buChar char="•"/>
              <a:defRPr/>
            </a:pPr>
            <a:endParaRPr lang="en-IN"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	What is function?</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Function is a self contained program segment which carries out some specific well defined task.</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For Example:</a:t>
            </a:r>
          </a:p>
          <a:p>
            <a:pPr marL="342900" lvl="0" indent="-342900" algn="just">
              <a:spcBef>
                <a:spcPct val="20000"/>
              </a:spcBef>
              <a:defRPr/>
            </a:pPr>
            <a:r>
              <a:rPr lang="pt-BR" sz="2800" b="1" dirty="0" smtClean="0">
                <a:solidFill>
                  <a:schemeClr val="bg1"/>
                </a:solidFill>
                <a:effectLst>
                  <a:outerShdw blurRad="38100" dist="38100" dir="2700000" algn="tl">
                    <a:srgbClr val="000000">
                      <a:alpha val="43137"/>
                    </a:srgbClr>
                  </a:outerShdw>
                </a:effectLst>
              </a:rPr>
              <a:t>				</a:t>
            </a:r>
            <a:r>
              <a:rPr lang="pt-BR" sz="2800" b="1" dirty="0" smtClean="0">
                <a:solidFill>
                  <a:srgbClr val="FFFF00"/>
                </a:solidFill>
                <a:effectLst>
                  <a:outerShdw blurRad="38100" dist="38100" dir="2700000" algn="tl">
                    <a:srgbClr val="000000">
                      <a:alpha val="43137"/>
                    </a:srgbClr>
                  </a:outerShdw>
                </a:effectLst>
              </a:rPr>
              <a:t>def sqr( num ):</a:t>
            </a:r>
          </a:p>
          <a:p>
            <a:pPr marL="342900" lvl="0" indent="-342900" algn="just">
              <a:spcBef>
                <a:spcPct val="20000"/>
              </a:spcBef>
              <a:defRPr/>
            </a:pPr>
            <a:r>
              <a:rPr lang="pt-BR" sz="2800" b="1" dirty="0" smtClean="0">
                <a:solidFill>
                  <a:srgbClr val="FFFF00"/>
                </a:solidFill>
                <a:effectLst>
                  <a:outerShdw blurRad="38100" dist="38100" dir="2700000" algn="tl">
                    <a:srgbClr val="000000">
                      <a:alpha val="43137"/>
                    </a:srgbClr>
                  </a:outerShdw>
                </a:effectLst>
              </a:rPr>
              <a:t>   				        result= num *num</a:t>
            </a:r>
          </a:p>
          <a:p>
            <a:pPr marL="342900" lvl="0" indent="-342900" algn="just">
              <a:spcBef>
                <a:spcPct val="20000"/>
              </a:spcBef>
              <a:defRPr/>
            </a:pPr>
            <a:r>
              <a:rPr lang="pt-BR" sz="2800" b="1" dirty="0" smtClean="0">
                <a:solidFill>
                  <a:srgbClr val="FFFF00"/>
                </a:solidFill>
                <a:effectLst>
                  <a:outerShdw blurRad="38100" dist="38100" dir="2700000" algn="tl">
                    <a:srgbClr val="000000">
                      <a:alpha val="43137"/>
                    </a:srgbClr>
                  </a:outerShdw>
                </a:effectLst>
              </a:rPr>
              <a:t>    				        print ("Square = " , result)</a:t>
            </a:r>
          </a:p>
          <a:p>
            <a:pPr marL="342900" lvl="0" indent="-342900" algn="just">
              <a:spcBef>
                <a:spcPct val="20000"/>
              </a:spcBef>
              <a:defRPr/>
            </a:pPr>
            <a:r>
              <a:rPr lang="pt-BR" sz="2800" b="1" dirty="0" smtClean="0">
                <a:solidFill>
                  <a:srgbClr val="FFFF00"/>
                </a:solidFill>
                <a:effectLst>
                  <a:outerShdw blurRad="38100" dist="38100" dir="2700000" algn="tl">
                    <a:srgbClr val="000000">
                      <a:alpha val="43137"/>
                    </a:srgbClr>
                  </a:outerShdw>
                </a:effectLst>
              </a:rPr>
              <a:t>				sqr()</a:t>
            </a:r>
            <a:endParaRPr lang="en-US"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42910" y="3429000"/>
            <a:ext cx="828680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chemeClr val="accent2">
                    <a:lumMod val="50000"/>
                  </a:schemeClr>
                </a:solidFill>
                <a:effectLst>
                  <a:outerShdw blurRad="38100" dist="38100" dir="2700000" algn="tl">
                    <a:srgbClr val="000000">
                      <a:alpha val="43137"/>
                    </a:srgbClr>
                  </a:outerShdw>
                </a:effectLst>
              </a:rPr>
              <a:t>PYTHON PROGRAMMING CONVENTIONS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PYTHON PROGRAMMING CONVENTIONS</a:t>
            </a:r>
          </a:p>
        </p:txBody>
      </p:sp>
      <p:sp>
        <p:nvSpPr>
          <p:cNvPr id="8" name="Content Placeholder 2"/>
          <p:cNvSpPr txBox="1">
            <a:spLocks/>
          </p:cNvSpPr>
          <p:nvPr/>
        </p:nvSpPr>
        <p:spPr>
          <a:xfrm>
            <a:off x="1500166" y="1142984"/>
            <a:ext cx="7286676" cy="5214974"/>
          </a:xfrm>
          <a:prstGeom prst="rect">
            <a:avLst/>
          </a:prstGeom>
        </p:spPr>
        <p:txBody>
          <a:bodyPr vert="horz" lIns="91440" tIns="45720" rIns="91440" bIns="45720" rtlCol="0">
            <a:noAutofit/>
          </a:bodyPr>
          <a:lstStyle/>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Statement Termination: </a:t>
            </a:r>
            <a:r>
              <a:rPr lang="en-US" sz="3200" b="1" dirty="0" smtClean="0">
                <a:solidFill>
                  <a:schemeClr val="bg1"/>
                </a:solidFill>
                <a:effectLst>
                  <a:outerShdw blurRad="38100" dist="38100" dir="2700000" algn="tl">
                    <a:srgbClr val="000000">
                      <a:alpha val="43137"/>
                    </a:srgbClr>
                  </a:outerShdw>
                </a:effectLst>
              </a:rPr>
              <a:t>python does not use any symbol to terminate the statement.</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Maximum Line Length: </a:t>
            </a:r>
            <a:r>
              <a:rPr lang="en-US" sz="3200" b="1" dirty="0" smtClean="0">
                <a:solidFill>
                  <a:schemeClr val="bg1"/>
                </a:solidFill>
                <a:effectLst>
                  <a:outerShdw blurRad="38100" dist="38100" dir="2700000" algn="tl">
                    <a:srgbClr val="000000">
                      <a:alpha val="43137"/>
                    </a:srgbClr>
                  </a:outerShdw>
                </a:effectLst>
              </a:rPr>
              <a:t>Line Length be maximum 79 characters.</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Whitespaces: </a:t>
            </a:r>
            <a:r>
              <a:rPr lang="en-US" sz="3200" b="1" dirty="0" smtClean="0">
                <a:solidFill>
                  <a:schemeClr val="bg1"/>
                </a:solidFill>
                <a:effectLst>
                  <a:outerShdw blurRad="38100" dist="38100" dir="2700000" algn="tl">
                    <a:srgbClr val="000000">
                      <a:alpha val="43137"/>
                    </a:srgbClr>
                  </a:outerShdw>
                </a:effectLst>
              </a:rPr>
              <a:t>you should always have whitespace around operators but not with parenthesis.</a:t>
            </a: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PYTHON PROGRAMMING CONVENTIONS</a:t>
            </a:r>
          </a:p>
        </p:txBody>
      </p:sp>
      <p:sp>
        <p:nvSpPr>
          <p:cNvPr id="8" name="Content Placeholder 2"/>
          <p:cNvSpPr txBox="1">
            <a:spLocks/>
          </p:cNvSpPr>
          <p:nvPr/>
        </p:nvSpPr>
        <p:spPr>
          <a:xfrm>
            <a:off x="1500166" y="1785926"/>
            <a:ext cx="7286676" cy="3857652"/>
          </a:xfrm>
          <a:prstGeom prst="rect">
            <a:avLst/>
          </a:prstGeom>
        </p:spPr>
        <p:txBody>
          <a:bodyPr vert="horz" lIns="91440" tIns="45720" rIns="91440" bIns="45720" rtlCol="0">
            <a:noAutofit/>
          </a:bodyPr>
          <a:lstStyle/>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Block or Code Block:  </a:t>
            </a:r>
            <a:r>
              <a:rPr lang="en-US" sz="3200" b="1" dirty="0" smtClean="0">
                <a:solidFill>
                  <a:schemeClr val="bg1"/>
                </a:solidFill>
                <a:effectLst>
                  <a:outerShdw blurRad="38100" dist="38100" dir="2700000" algn="tl">
                    <a:srgbClr val="000000">
                      <a:alpha val="43137"/>
                    </a:srgbClr>
                  </a:outerShdw>
                </a:effectLst>
              </a:rPr>
              <a:t>A group of statements which are part of another statement  or function is called Block or Code Block.</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Case Sensitive: </a:t>
            </a:r>
            <a:r>
              <a:rPr lang="en-US" sz="3200" b="1" dirty="0" smtClean="0">
                <a:solidFill>
                  <a:schemeClr val="bg1"/>
                </a:solidFill>
                <a:effectLst>
                  <a:outerShdw blurRad="38100" dist="38100" dir="2700000" algn="tl">
                    <a:srgbClr val="000000">
                      <a:alpha val="43137"/>
                    </a:srgbClr>
                  </a:outerShdw>
                </a:effectLst>
              </a:rPr>
              <a:t>Python is case sensitive.</a:t>
            </a:r>
            <a:endParaRPr lang="en-US"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428728" y="3286124"/>
            <a:ext cx="7072362" cy="785818"/>
          </a:xfrm>
        </p:spPr>
        <p:style>
          <a:lnRef idx="0">
            <a:schemeClr val="accent5"/>
          </a:lnRef>
          <a:fillRef idx="3">
            <a:schemeClr val="accent5"/>
          </a:fillRef>
          <a:effectRef idx="3">
            <a:schemeClr val="accent5"/>
          </a:effectRef>
          <a:fontRef idx="minor">
            <a:schemeClr val="lt1"/>
          </a:fontRef>
        </p:style>
        <p:txBody>
          <a:bodyPr>
            <a:normAutofit/>
          </a:bodyPr>
          <a:lstStyle/>
          <a:p>
            <a:pPr algn="ctr"/>
            <a:r>
              <a:rPr lang="en-US" b="1" dirty="0" smtClean="0">
                <a:solidFill>
                  <a:schemeClr val="accent2">
                    <a:lumMod val="50000"/>
                  </a:schemeClr>
                </a:solidFill>
                <a:effectLst>
                  <a:outerShdw blurRad="38100" dist="38100" dir="2700000" algn="tl">
                    <a:srgbClr val="000000">
                      <a:alpha val="43137"/>
                    </a:srgbClr>
                  </a:outerShdw>
                </a:effectLst>
                <a:latin typeface="+mn-lt"/>
              </a:rPr>
              <a:t>VARIABLES AND ASSIGNMENTS</a:t>
            </a: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latin typeface="+mn-lt"/>
              </a:rPr>
              <a:t>VARIABLES AND ASSIGNMENTS</a:t>
            </a:r>
          </a:p>
        </p:txBody>
      </p:sp>
      <p:sp>
        <p:nvSpPr>
          <p:cNvPr id="8" name="Content Placeholder 2"/>
          <p:cNvSpPr txBox="1">
            <a:spLocks/>
          </p:cNvSpPr>
          <p:nvPr/>
        </p:nvSpPr>
        <p:spPr>
          <a:xfrm>
            <a:off x="1500166" y="1785926"/>
            <a:ext cx="7286676" cy="3857652"/>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Named labels are called </a:t>
            </a:r>
            <a:r>
              <a:rPr lang="en-US" sz="3200" b="1" dirty="0" smtClean="0">
                <a:solidFill>
                  <a:srgbClr val="FFFF00"/>
                </a:solidFill>
                <a:effectLst>
                  <a:outerShdw blurRad="38100" dist="38100" dir="2700000" algn="tl">
                    <a:srgbClr val="000000">
                      <a:alpha val="43137"/>
                    </a:srgbClr>
                  </a:outerShdw>
                </a:effectLst>
              </a:rPr>
              <a:t>variables.</a:t>
            </a:r>
          </a:p>
          <a:p>
            <a:pPr marL="342900" lvl="0" indent="-342900" algn="just">
              <a:spcBef>
                <a:spcPct val="20000"/>
              </a:spcBef>
              <a:defRPr/>
            </a:pPr>
            <a:r>
              <a:rPr lang="en-US" sz="3200" b="1" dirty="0" smtClean="0">
                <a:solidFill>
                  <a:srgbClr val="FFFF00"/>
                </a:solidFill>
                <a:effectLst>
                  <a:outerShdw blurRad="38100" dist="38100" dir="2700000" algn="tl">
                    <a:srgbClr val="000000">
                      <a:alpha val="43137"/>
                    </a:srgbClr>
                  </a:outerShdw>
                </a:effectLst>
              </a:rPr>
              <a:t>	For example:	marks =86</a:t>
            </a: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endParaRPr lang="en-US" sz="3200" b="1" dirty="0" smtClean="0">
              <a:solidFill>
                <a:schemeClr val="bg1"/>
              </a:solidFill>
              <a:effectLst>
                <a:outerShdw blurRad="38100" dist="38100" dir="2700000" algn="tl">
                  <a:srgbClr val="000000">
                    <a:alpha val="43137"/>
                  </a:srgbClr>
                </a:outerShdw>
              </a:effectLst>
            </a:endParaRP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nvGraphicFramePr>
        <p:xfrm>
          <a:off x="1428730" y="3500438"/>
          <a:ext cx="7429550" cy="956088"/>
        </p:xfrm>
        <a:graphic>
          <a:graphicData uri="http://schemas.openxmlformats.org/drawingml/2006/table">
            <a:tbl>
              <a:tblPr firstRow="1" bandRow="1">
                <a:tableStyleId>{46F890A9-2807-4EBB-B81D-B2AA78EC7F39}</a:tableStyleId>
              </a:tblPr>
              <a:tblGrid>
                <a:gridCol w="714376"/>
                <a:gridCol w="785818"/>
                <a:gridCol w="728671"/>
                <a:gridCol w="742955"/>
                <a:gridCol w="742955"/>
                <a:gridCol w="742955"/>
                <a:gridCol w="742955"/>
                <a:gridCol w="742955"/>
                <a:gridCol w="742955"/>
                <a:gridCol w="742955"/>
              </a:tblGrid>
              <a:tr h="338366">
                <a:tc>
                  <a:txBody>
                    <a:bodyPr/>
                    <a:lstStyle/>
                    <a:p>
                      <a:r>
                        <a:rPr lang="en-US" dirty="0" smtClean="0"/>
                        <a:t>78</a:t>
                      </a:r>
                      <a:endParaRPr lang="en-IN" dirty="0"/>
                    </a:p>
                  </a:txBody>
                  <a:tcPr/>
                </a:tc>
                <a:tc>
                  <a:txBody>
                    <a:bodyPr/>
                    <a:lstStyle/>
                    <a:p>
                      <a:r>
                        <a:rPr lang="en-US" dirty="0" smtClean="0"/>
                        <a:t>79</a:t>
                      </a:r>
                      <a:endParaRPr lang="en-IN" dirty="0"/>
                    </a:p>
                  </a:txBody>
                  <a:tcPr/>
                </a:tc>
                <a:tc>
                  <a:txBody>
                    <a:bodyPr/>
                    <a:lstStyle/>
                    <a:p>
                      <a:r>
                        <a:rPr lang="en-US" dirty="0" smtClean="0"/>
                        <a:t>80</a:t>
                      </a:r>
                      <a:endParaRPr lang="en-IN" dirty="0"/>
                    </a:p>
                  </a:txBody>
                  <a:tcPr/>
                </a:tc>
                <a:tc>
                  <a:txBody>
                    <a:bodyPr/>
                    <a:lstStyle/>
                    <a:p>
                      <a:r>
                        <a:rPr lang="en-US" dirty="0" smtClean="0"/>
                        <a:t>81</a:t>
                      </a:r>
                      <a:endParaRPr lang="en-IN" dirty="0"/>
                    </a:p>
                  </a:txBody>
                  <a:tcPr/>
                </a:tc>
                <a:tc>
                  <a:txBody>
                    <a:bodyPr/>
                    <a:lstStyle/>
                    <a:p>
                      <a:r>
                        <a:rPr lang="en-US" dirty="0" smtClean="0"/>
                        <a:t>82</a:t>
                      </a:r>
                      <a:endParaRPr lang="en-IN" dirty="0"/>
                    </a:p>
                  </a:txBody>
                  <a:tcPr/>
                </a:tc>
                <a:tc>
                  <a:txBody>
                    <a:bodyPr/>
                    <a:lstStyle/>
                    <a:p>
                      <a:r>
                        <a:rPr lang="en-US" dirty="0" smtClean="0"/>
                        <a:t>83</a:t>
                      </a:r>
                      <a:endParaRPr lang="en-IN" dirty="0"/>
                    </a:p>
                  </a:txBody>
                  <a:tcPr/>
                </a:tc>
                <a:tc>
                  <a:txBody>
                    <a:bodyPr/>
                    <a:lstStyle/>
                    <a:p>
                      <a:r>
                        <a:rPr lang="en-US" dirty="0" smtClean="0"/>
                        <a:t>84</a:t>
                      </a:r>
                      <a:endParaRPr lang="en-IN" dirty="0"/>
                    </a:p>
                  </a:txBody>
                  <a:tcPr/>
                </a:tc>
                <a:tc>
                  <a:txBody>
                    <a:bodyPr/>
                    <a:lstStyle/>
                    <a:p>
                      <a:r>
                        <a:rPr lang="en-US" dirty="0" smtClean="0"/>
                        <a:t>85</a:t>
                      </a:r>
                      <a:endParaRPr lang="en-IN" dirty="0"/>
                    </a:p>
                  </a:txBody>
                  <a:tcPr/>
                </a:tc>
                <a:tc>
                  <a:txBody>
                    <a:bodyPr/>
                    <a:lstStyle/>
                    <a:p>
                      <a:r>
                        <a:rPr lang="en-US" dirty="0" smtClean="0"/>
                        <a:t>86</a:t>
                      </a:r>
                      <a:endParaRPr lang="en-IN" dirty="0"/>
                    </a:p>
                  </a:txBody>
                  <a:tcPr/>
                </a:tc>
                <a:tc>
                  <a:txBody>
                    <a:bodyPr/>
                    <a:lstStyle/>
                    <a:p>
                      <a:r>
                        <a:rPr lang="en-US" dirty="0" smtClean="0"/>
                        <a:t>87</a:t>
                      </a:r>
                      <a:endParaRPr lang="en-IN" dirty="0"/>
                    </a:p>
                  </a:txBody>
                  <a:tcPr/>
                </a:tc>
              </a:tr>
              <a:tr h="590328">
                <a:tc>
                  <a:txBody>
                    <a:bodyPr/>
                    <a:lstStyle/>
                    <a:p>
                      <a:r>
                        <a:rPr lang="en-US" dirty="0" smtClean="0"/>
                        <a:t>2000</a:t>
                      </a:r>
                      <a:endParaRPr lang="en-IN" dirty="0"/>
                    </a:p>
                  </a:txBody>
                  <a:tcPr/>
                </a:tc>
                <a:tc>
                  <a:txBody>
                    <a:bodyPr/>
                    <a:lstStyle/>
                    <a:p>
                      <a:r>
                        <a:rPr lang="en-US" dirty="0" smtClean="0"/>
                        <a:t>2016</a:t>
                      </a:r>
                      <a:endParaRPr lang="en-IN" dirty="0"/>
                    </a:p>
                  </a:txBody>
                  <a:tcPr/>
                </a:tc>
                <a:tc>
                  <a:txBody>
                    <a:bodyPr/>
                    <a:lstStyle/>
                    <a:p>
                      <a:r>
                        <a:rPr lang="en-US" dirty="0" smtClean="0"/>
                        <a:t>2018</a:t>
                      </a:r>
                      <a:endParaRPr lang="en-IN" dirty="0"/>
                    </a:p>
                  </a:txBody>
                  <a:tcPr/>
                </a:tc>
                <a:tc>
                  <a:txBody>
                    <a:bodyPr/>
                    <a:lstStyle/>
                    <a:p>
                      <a:r>
                        <a:rPr lang="en-US" dirty="0" smtClean="0"/>
                        <a:t>2026</a:t>
                      </a:r>
                      <a:endParaRPr lang="en-IN" dirty="0"/>
                    </a:p>
                  </a:txBody>
                  <a:tcPr/>
                </a:tc>
                <a:tc>
                  <a:txBody>
                    <a:bodyPr/>
                    <a:lstStyle/>
                    <a:p>
                      <a:r>
                        <a:rPr lang="en-US" dirty="0" smtClean="0"/>
                        <a:t>2032</a:t>
                      </a:r>
                      <a:endParaRPr lang="en-IN" dirty="0"/>
                    </a:p>
                  </a:txBody>
                  <a:tcPr/>
                </a:tc>
                <a:tc>
                  <a:txBody>
                    <a:bodyPr/>
                    <a:lstStyle/>
                    <a:p>
                      <a:r>
                        <a:rPr lang="en-US" dirty="0" smtClean="0"/>
                        <a:t>2044</a:t>
                      </a:r>
                      <a:endParaRPr lang="en-IN" dirty="0"/>
                    </a:p>
                  </a:txBody>
                  <a:tcPr/>
                </a:tc>
                <a:tc>
                  <a:txBody>
                    <a:bodyPr/>
                    <a:lstStyle/>
                    <a:p>
                      <a:r>
                        <a:rPr lang="en-US" dirty="0" smtClean="0"/>
                        <a:t>2048</a:t>
                      </a:r>
                      <a:endParaRPr lang="en-IN" dirty="0"/>
                    </a:p>
                  </a:txBody>
                  <a:tcPr/>
                </a:tc>
                <a:tc>
                  <a:txBody>
                    <a:bodyPr/>
                    <a:lstStyle/>
                    <a:p>
                      <a:r>
                        <a:rPr lang="en-US" dirty="0" smtClean="0"/>
                        <a:t>2050</a:t>
                      </a:r>
                      <a:endParaRPr lang="en-IN" dirty="0"/>
                    </a:p>
                  </a:txBody>
                  <a:tcPr/>
                </a:tc>
                <a:tc>
                  <a:txBody>
                    <a:bodyPr/>
                    <a:lstStyle/>
                    <a:p>
                      <a:r>
                        <a:rPr lang="en-US" dirty="0" smtClean="0"/>
                        <a:t>2054</a:t>
                      </a:r>
                      <a:endParaRPr lang="en-IN" dirty="0"/>
                    </a:p>
                  </a:txBody>
                  <a:tcPr/>
                </a:tc>
                <a:tc>
                  <a:txBody>
                    <a:bodyPr/>
                    <a:lstStyle/>
                    <a:p>
                      <a:r>
                        <a:rPr lang="en-US" dirty="0" smtClean="0"/>
                        <a:t>2068</a:t>
                      </a:r>
                      <a:endParaRPr lang="en-IN" dirty="0"/>
                    </a:p>
                  </a:txBody>
                  <a:tcPr/>
                </a:tc>
              </a:tr>
            </a:tbl>
          </a:graphicData>
        </a:graphic>
      </p:graphicFrame>
      <p:grpSp>
        <p:nvGrpSpPr>
          <p:cNvPr id="2" name="Group 26"/>
          <p:cNvGrpSpPr/>
          <p:nvPr/>
        </p:nvGrpSpPr>
        <p:grpSpPr>
          <a:xfrm>
            <a:off x="6500826" y="4256095"/>
            <a:ext cx="2286016" cy="2147042"/>
            <a:chOff x="6500826" y="4256095"/>
            <a:chExt cx="2286016" cy="2147042"/>
          </a:xfrm>
        </p:grpSpPr>
        <p:grpSp>
          <p:nvGrpSpPr>
            <p:cNvPr id="3" name="Group 25"/>
            <p:cNvGrpSpPr/>
            <p:nvPr/>
          </p:nvGrpSpPr>
          <p:grpSpPr>
            <a:xfrm>
              <a:off x="7415004" y="4256095"/>
              <a:ext cx="500066" cy="1072702"/>
              <a:chOff x="7415004" y="4256095"/>
              <a:chExt cx="500066" cy="1072702"/>
            </a:xfrm>
          </p:grpSpPr>
          <p:cxnSp>
            <p:nvCxnSpPr>
              <p:cNvPr id="6" name="Straight Arrow Connector 5"/>
              <p:cNvCxnSpPr/>
              <p:nvPr/>
            </p:nvCxnSpPr>
            <p:spPr>
              <a:xfrm rot="5400000" flipH="1" flipV="1">
                <a:off x="7373388" y="4541053"/>
                <a:ext cx="57150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Flowchart: Process 12"/>
              <p:cNvSpPr/>
              <p:nvPr/>
            </p:nvSpPr>
            <p:spPr>
              <a:xfrm>
                <a:off x="7415004" y="4828731"/>
                <a:ext cx="500066" cy="500066"/>
              </a:xfrm>
              <a:prstGeom prst="flowChart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14" name="Flowchart: Connector 13"/>
              <p:cNvSpPr/>
              <p:nvPr/>
            </p:nvSpPr>
            <p:spPr>
              <a:xfrm>
                <a:off x="7557880" y="4971607"/>
                <a:ext cx="214314" cy="214314"/>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grpSp>
        <p:sp>
          <p:nvSpPr>
            <p:cNvPr id="25" name="TextBox 24"/>
            <p:cNvSpPr txBox="1"/>
            <p:nvPr/>
          </p:nvSpPr>
          <p:spPr>
            <a:xfrm>
              <a:off x="6500826" y="5572140"/>
              <a:ext cx="2286016" cy="830997"/>
            </a:xfrm>
            <a:prstGeom prst="rect">
              <a:avLst/>
            </a:prstGeom>
            <a:noFill/>
          </p:spPr>
          <p:txBody>
            <a:bodyPr wrap="square" rtlCol="0">
              <a:spAutoFit/>
            </a:bodyPr>
            <a:lstStyle/>
            <a:p>
              <a:r>
                <a:rPr lang="en-US" sz="2400" b="1" dirty="0" smtClean="0">
                  <a:solidFill>
                    <a:srgbClr val="FFFF00"/>
                  </a:solidFill>
                  <a:effectLst>
                    <a:outerShdw blurRad="38100" dist="38100" dir="2700000" algn="tl">
                      <a:srgbClr val="000000">
                        <a:alpha val="43137"/>
                      </a:srgbClr>
                    </a:outerShdw>
                  </a:effectLst>
                </a:rPr>
                <a:t>marks  refers to location  2054</a:t>
              </a:r>
              <a:endParaRPr lang="en-IN" sz="2400" dirty="0"/>
            </a:p>
          </p:txBody>
        </p:sp>
      </p:gr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714348" y="285728"/>
            <a:ext cx="8286808" cy="785818"/>
          </a:xfrm>
        </p:spPr>
        <p:txBody>
          <a:bodyPr>
            <a:normAutofit/>
          </a:bodyPr>
          <a:lstStyle/>
          <a:p>
            <a:pPr algn="ctr"/>
            <a:r>
              <a:rPr lang="en-US" b="1" dirty="0" smtClean="0">
                <a:solidFill>
                  <a:srgbClr val="FFFF00"/>
                </a:solidFill>
                <a:effectLst>
                  <a:outerShdw blurRad="38100" dist="38100" dir="2700000" algn="tl">
                    <a:srgbClr val="000000">
                      <a:alpha val="43137"/>
                    </a:srgbClr>
                  </a:outerShdw>
                </a:effectLst>
              </a:rPr>
              <a:t>VARIABLES AND ASSIGNMENTS</a:t>
            </a:r>
          </a:p>
        </p:txBody>
      </p:sp>
      <p:sp>
        <p:nvSpPr>
          <p:cNvPr id="8" name="Content Placeholder 2"/>
          <p:cNvSpPr txBox="1">
            <a:spLocks/>
          </p:cNvSpPr>
          <p:nvPr/>
        </p:nvSpPr>
        <p:spPr>
          <a:xfrm>
            <a:off x="1500166" y="1785926"/>
            <a:ext cx="7286676" cy="785818"/>
          </a:xfrm>
          <a:prstGeom prst="rect">
            <a:avLst/>
          </a:prstGeom>
        </p:spPr>
        <p:txBody>
          <a:bodyPr vert="horz" lIns="91440" tIns="45720" rIns="91440" bIns="45720" rtlCol="0">
            <a:noAutofit/>
          </a:bodyPr>
          <a:lstStyle/>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rgbClr val="FFFF00"/>
                </a:solidFill>
                <a:effectLst>
                  <a:outerShdw blurRad="38100" dist="38100" dir="2700000" algn="tl">
                    <a:srgbClr val="000000">
                      <a:alpha val="43137"/>
                    </a:srgbClr>
                  </a:outerShdw>
                </a:effectLst>
              </a:rPr>
              <a:t> Now marks = 81</a:t>
            </a:r>
          </a:p>
          <a:p>
            <a:pPr marL="342900" lvl="0" indent="-342900" algn="just">
              <a:spcBef>
                <a:spcPct val="20000"/>
              </a:spcBef>
              <a:defRPr/>
            </a:pPr>
            <a:endParaRPr lang="en-US" sz="3200" b="1" dirty="0" smtClean="0">
              <a:solidFill>
                <a:srgbClr val="FFFF00"/>
              </a:solidFill>
              <a:effectLst>
                <a:outerShdw blurRad="38100" dist="38100" dir="2700000" algn="tl">
                  <a:srgbClr val="000000">
                    <a:alpha val="43137"/>
                  </a:srgbClr>
                </a:outerShdw>
              </a:effectLst>
            </a:endParaRPr>
          </a:p>
          <a:p>
            <a:pPr marL="342900" lvl="0" indent="-342900" algn="just">
              <a:spcBef>
                <a:spcPct val="20000"/>
              </a:spcBef>
              <a:defRPr/>
            </a:pPr>
            <a:r>
              <a:rPr lang="en-US" sz="3200" b="1" dirty="0" smtClean="0">
                <a:solidFill>
                  <a:schemeClr val="bg1"/>
                </a:solidFill>
                <a:effectLst>
                  <a:outerShdw blurRad="38100" dist="38100" dir="2700000" algn="tl">
                    <a:srgbClr val="000000">
                      <a:alpha val="43137"/>
                    </a:srgbClr>
                  </a:outerShdw>
                </a:effectLst>
              </a:rPr>
              <a:t>		</a:t>
            </a:r>
          </a:p>
          <a:p>
            <a:pPr marL="342900" lvl="0" indent="-342900" algn="just">
              <a:spcBef>
                <a:spcPct val="20000"/>
              </a:spcBef>
              <a:defRPr/>
            </a:pPr>
            <a:endParaRPr lang="en-US" sz="2800" b="1" dirty="0" smtClean="0">
              <a:solidFill>
                <a:schemeClr val="bg1"/>
              </a:solidFill>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nvGraphicFramePr>
        <p:xfrm>
          <a:off x="1428728" y="2786058"/>
          <a:ext cx="7429550" cy="956088"/>
        </p:xfrm>
        <a:graphic>
          <a:graphicData uri="http://schemas.openxmlformats.org/drawingml/2006/table">
            <a:tbl>
              <a:tblPr firstRow="1" bandRow="1">
                <a:tableStyleId>{46F890A9-2807-4EBB-B81D-B2AA78EC7F39}</a:tableStyleId>
              </a:tblPr>
              <a:tblGrid>
                <a:gridCol w="714376"/>
                <a:gridCol w="785818"/>
                <a:gridCol w="728671"/>
                <a:gridCol w="742955"/>
                <a:gridCol w="742955"/>
                <a:gridCol w="742955"/>
                <a:gridCol w="742955"/>
                <a:gridCol w="742955"/>
                <a:gridCol w="742955"/>
                <a:gridCol w="742955"/>
              </a:tblGrid>
              <a:tr h="338366">
                <a:tc>
                  <a:txBody>
                    <a:bodyPr/>
                    <a:lstStyle/>
                    <a:p>
                      <a:r>
                        <a:rPr lang="en-US" dirty="0" smtClean="0"/>
                        <a:t>78</a:t>
                      </a:r>
                      <a:endParaRPr lang="en-IN" dirty="0"/>
                    </a:p>
                  </a:txBody>
                  <a:tcPr/>
                </a:tc>
                <a:tc>
                  <a:txBody>
                    <a:bodyPr/>
                    <a:lstStyle/>
                    <a:p>
                      <a:r>
                        <a:rPr lang="en-US" dirty="0" smtClean="0"/>
                        <a:t>79</a:t>
                      </a:r>
                      <a:endParaRPr lang="en-IN" dirty="0"/>
                    </a:p>
                  </a:txBody>
                  <a:tcPr/>
                </a:tc>
                <a:tc>
                  <a:txBody>
                    <a:bodyPr/>
                    <a:lstStyle/>
                    <a:p>
                      <a:r>
                        <a:rPr lang="en-US" dirty="0" smtClean="0"/>
                        <a:t>80</a:t>
                      </a:r>
                      <a:endParaRPr lang="en-IN" dirty="0"/>
                    </a:p>
                  </a:txBody>
                  <a:tcPr/>
                </a:tc>
                <a:tc>
                  <a:txBody>
                    <a:bodyPr/>
                    <a:lstStyle/>
                    <a:p>
                      <a:r>
                        <a:rPr lang="en-US" dirty="0" smtClean="0"/>
                        <a:t>81</a:t>
                      </a:r>
                      <a:endParaRPr lang="en-IN" dirty="0"/>
                    </a:p>
                  </a:txBody>
                  <a:tcPr/>
                </a:tc>
                <a:tc>
                  <a:txBody>
                    <a:bodyPr/>
                    <a:lstStyle/>
                    <a:p>
                      <a:r>
                        <a:rPr lang="en-US" dirty="0" smtClean="0"/>
                        <a:t>82</a:t>
                      </a:r>
                      <a:endParaRPr lang="en-IN" dirty="0"/>
                    </a:p>
                  </a:txBody>
                  <a:tcPr/>
                </a:tc>
                <a:tc>
                  <a:txBody>
                    <a:bodyPr/>
                    <a:lstStyle/>
                    <a:p>
                      <a:r>
                        <a:rPr lang="en-US" dirty="0" smtClean="0"/>
                        <a:t>83</a:t>
                      </a:r>
                      <a:endParaRPr lang="en-IN" dirty="0"/>
                    </a:p>
                  </a:txBody>
                  <a:tcPr/>
                </a:tc>
                <a:tc>
                  <a:txBody>
                    <a:bodyPr/>
                    <a:lstStyle/>
                    <a:p>
                      <a:r>
                        <a:rPr lang="en-US" dirty="0" smtClean="0"/>
                        <a:t>84</a:t>
                      </a:r>
                      <a:endParaRPr lang="en-IN" dirty="0"/>
                    </a:p>
                  </a:txBody>
                  <a:tcPr/>
                </a:tc>
                <a:tc>
                  <a:txBody>
                    <a:bodyPr/>
                    <a:lstStyle/>
                    <a:p>
                      <a:r>
                        <a:rPr lang="en-US" dirty="0" smtClean="0"/>
                        <a:t>85</a:t>
                      </a:r>
                      <a:endParaRPr lang="en-IN" dirty="0"/>
                    </a:p>
                  </a:txBody>
                  <a:tcPr/>
                </a:tc>
                <a:tc>
                  <a:txBody>
                    <a:bodyPr/>
                    <a:lstStyle/>
                    <a:p>
                      <a:r>
                        <a:rPr lang="en-US" dirty="0" smtClean="0"/>
                        <a:t>86</a:t>
                      </a:r>
                      <a:endParaRPr lang="en-IN" dirty="0"/>
                    </a:p>
                  </a:txBody>
                  <a:tcPr/>
                </a:tc>
                <a:tc>
                  <a:txBody>
                    <a:bodyPr/>
                    <a:lstStyle/>
                    <a:p>
                      <a:r>
                        <a:rPr lang="en-US" dirty="0" smtClean="0"/>
                        <a:t>87</a:t>
                      </a:r>
                      <a:endParaRPr lang="en-IN" dirty="0"/>
                    </a:p>
                  </a:txBody>
                  <a:tcPr/>
                </a:tc>
              </a:tr>
              <a:tr h="590328">
                <a:tc>
                  <a:txBody>
                    <a:bodyPr/>
                    <a:lstStyle/>
                    <a:p>
                      <a:r>
                        <a:rPr lang="en-US" dirty="0" smtClean="0"/>
                        <a:t>2000</a:t>
                      </a:r>
                      <a:endParaRPr lang="en-IN" dirty="0"/>
                    </a:p>
                  </a:txBody>
                  <a:tcPr/>
                </a:tc>
                <a:tc>
                  <a:txBody>
                    <a:bodyPr/>
                    <a:lstStyle/>
                    <a:p>
                      <a:r>
                        <a:rPr lang="en-US" dirty="0" smtClean="0"/>
                        <a:t>2016</a:t>
                      </a:r>
                      <a:endParaRPr lang="en-IN" dirty="0"/>
                    </a:p>
                  </a:txBody>
                  <a:tcPr/>
                </a:tc>
                <a:tc>
                  <a:txBody>
                    <a:bodyPr/>
                    <a:lstStyle/>
                    <a:p>
                      <a:r>
                        <a:rPr lang="en-US" dirty="0" smtClean="0"/>
                        <a:t>2018</a:t>
                      </a:r>
                      <a:endParaRPr lang="en-IN" dirty="0"/>
                    </a:p>
                  </a:txBody>
                  <a:tcPr/>
                </a:tc>
                <a:tc>
                  <a:txBody>
                    <a:bodyPr/>
                    <a:lstStyle/>
                    <a:p>
                      <a:r>
                        <a:rPr lang="en-US" dirty="0" smtClean="0"/>
                        <a:t>2026</a:t>
                      </a:r>
                      <a:endParaRPr lang="en-IN" dirty="0"/>
                    </a:p>
                  </a:txBody>
                  <a:tcPr/>
                </a:tc>
                <a:tc>
                  <a:txBody>
                    <a:bodyPr/>
                    <a:lstStyle/>
                    <a:p>
                      <a:r>
                        <a:rPr lang="en-US" dirty="0" smtClean="0"/>
                        <a:t>2032</a:t>
                      </a:r>
                      <a:endParaRPr lang="en-IN" dirty="0"/>
                    </a:p>
                  </a:txBody>
                  <a:tcPr/>
                </a:tc>
                <a:tc>
                  <a:txBody>
                    <a:bodyPr/>
                    <a:lstStyle/>
                    <a:p>
                      <a:r>
                        <a:rPr lang="en-US" dirty="0" smtClean="0"/>
                        <a:t>2044</a:t>
                      </a:r>
                      <a:endParaRPr lang="en-IN" dirty="0"/>
                    </a:p>
                  </a:txBody>
                  <a:tcPr/>
                </a:tc>
                <a:tc>
                  <a:txBody>
                    <a:bodyPr/>
                    <a:lstStyle/>
                    <a:p>
                      <a:r>
                        <a:rPr lang="en-US" dirty="0" smtClean="0"/>
                        <a:t>2048</a:t>
                      </a:r>
                      <a:endParaRPr lang="en-IN" dirty="0"/>
                    </a:p>
                  </a:txBody>
                  <a:tcPr/>
                </a:tc>
                <a:tc>
                  <a:txBody>
                    <a:bodyPr/>
                    <a:lstStyle/>
                    <a:p>
                      <a:r>
                        <a:rPr lang="en-US" dirty="0" smtClean="0"/>
                        <a:t>2050</a:t>
                      </a:r>
                      <a:endParaRPr lang="en-IN" dirty="0"/>
                    </a:p>
                  </a:txBody>
                  <a:tcPr/>
                </a:tc>
                <a:tc>
                  <a:txBody>
                    <a:bodyPr/>
                    <a:lstStyle/>
                    <a:p>
                      <a:r>
                        <a:rPr lang="en-US" dirty="0" smtClean="0"/>
                        <a:t>2054</a:t>
                      </a:r>
                      <a:endParaRPr lang="en-IN" dirty="0"/>
                    </a:p>
                  </a:txBody>
                  <a:tcPr/>
                </a:tc>
                <a:tc>
                  <a:txBody>
                    <a:bodyPr/>
                    <a:lstStyle/>
                    <a:p>
                      <a:r>
                        <a:rPr lang="en-US" dirty="0" smtClean="0"/>
                        <a:t>2068</a:t>
                      </a:r>
                      <a:endParaRPr lang="en-IN" dirty="0"/>
                    </a:p>
                  </a:txBody>
                  <a:tcPr/>
                </a:tc>
              </a:tr>
            </a:tbl>
          </a:graphicData>
        </a:graphic>
      </p:graphicFrame>
      <p:grpSp>
        <p:nvGrpSpPr>
          <p:cNvPr id="15" name="Group 14"/>
          <p:cNvGrpSpPr/>
          <p:nvPr/>
        </p:nvGrpSpPr>
        <p:grpSpPr>
          <a:xfrm>
            <a:off x="2857488" y="3500437"/>
            <a:ext cx="2286016" cy="1974006"/>
            <a:chOff x="2857488" y="3500437"/>
            <a:chExt cx="2286016" cy="1974006"/>
          </a:xfrm>
        </p:grpSpPr>
        <p:grpSp>
          <p:nvGrpSpPr>
            <p:cNvPr id="12" name="Group 11"/>
            <p:cNvGrpSpPr/>
            <p:nvPr/>
          </p:nvGrpSpPr>
          <p:grpSpPr>
            <a:xfrm>
              <a:off x="3714740" y="3500437"/>
              <a:ext cx="500066" cy="1072702"/>
              <a:chOff x="3714740" y="3500437"/>
              <a:chExt cx="500066" cy="1072702"/>
            </a:xfrm>
          </p:grpSpPr>
          <p:cxnSp>
            <p:nvCxnSpPr>
              <p:cNvPr id="6" name="Straight Arrow Connector 5"/>
              <p:cNvCxnSpPr/>
              <p:nvPr/>
            </p:nvCxnSpPr>
            <p:spPr>
              <a:xfrm rot="5400000" flipH="1" flipV="1">
                <a:off x="3673124" y="3785395"/>
                <a:ext cx="571504"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Flowchart: Process 12"/>
              <p:cNvSpPr/>
              <p:nvPr/>
            </p:nvSpPr>
            <p:spPr>
              <a:xfrm>
                <a:off x="3714740" y="4073073"/>
                <a:ext cx="500066" cy="500066"/>
              </a:xfrm>
              <a:prstGeom prst="flowChart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14" name="Flowchart: Connector 13"/>
              <p:cNvSpPr/>
              <p:nvPr/>
            </p:nvSpPr>
            <p:spPr>
              <a:xfrm>
                <a:off x="3857616" y="4215949"/>
                <a:ext cx="214314" cy="214314"/>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grpSp>
        <p:sp>
          <p:nvSpPr>
            <p:cNvPr id="9" name="TextBox 8"/>
            <p:cNvSpPr txBox="1"/>
            <p:nvPr/>
          </p:nvSpPr>
          <p:spPr>
            <a:xfrm>
              <a:off x="2857488" y="4643446"/>
              <a:ext cx="2286016" cy="830997"/>
            </a:xfrm>
            <a:prstGeom prst="rect">
              <a:avLst/>
            </a:prstGeom>
            <a:noFill/>
          </p:spPr>
          <p:txBody>
            <a:bodyPr wrap="square" rtlCol="0">
              <a:spAutoFit/>
            </a:bodyPr>
            <a:lstStyle/>
            <a:p>
              <a:r>
                <a:rPr lang="en-US" sz="2400" b="1" dirty="0" smtClean="0">
                  <a:solidFill>
                    <a:srgbClr val="FFFF00"/>
                  </a:solidFill>
                  <a:effectLst>
                    <a:outerShdw blurRad="38100" dist="38100" dir="2700000" algn="tl">
                      <a:srgbClr val="000000">
                        <a:alpha val="43137"/>
                      </a:srgbClr>
                    </a:outerShdw>
                  </a:effectLst>
                </a:rPr>
                <a:t>marks  refers to location  2026</a:t>
              </a:r>
              <a:endParaRPr lang="en-IN" sz="2400" dirty="0"/>
            </a:p>
          </p:txBody>
        </p:sp>
      </p:grpSp>
      <p:sp>
        <p:nvSpPr>
          <p:cNvPr id="10" name="Rectangle 9"/>
          <p:cNvSpPr/>
          <p:nvPr/>
        </p:nvSpPr>
        <p:spPr>
          <a:xfrm>
            <a:off x="1428728" y="5643578"/>
            <a:ext cx="7429552" cy="954107"/>
          </a:xfrm>
          <a:prstGeom prst="rect">
            <a:avLst/>
          </a:prstGeom>
        </p:spPr>
        <p:txBody>
          <a:bodyPr wrap="square">
            <a:spAutoFit/>
          </a:bodyPr>
          <a:lstStyle/>
          <a:p>
            <a:pPr marL="342900" lvl="0" indent="-342900" algn="just">
              <a:spcBef>
                <a:spcPct val="20000"/>
              </a:spcBef>
              <a:defRPr/>
            </a:pPr>
            <a:r>
              <a:rPr lang="en-US" sz="2800" b="1" dirty="0" smtClean="0">
                <a:solidFill>
                  <a:srgbClr val="FFFF00"/>
                </a:solidFill>
                <a:effectLst>
                  <a:outerShdw blurRad="38100" dist="38100" dir="2700000" algn="tl">
                    <a:srgbClr val="000000">
                      <a:alpha val="43137"/>
                    </a:srgbClr>
                  </a:outerShdw>
                </a:effectLst>
              </a:rPr>
              <a:t>	</a:t>
            </a:r>
            <a:r>
              <a:rPr lang="en-US" sz="2800" b="1" u="sng" dirty="0" smtClean="0">
                <a:solidFill>
                  <a:srgbClr val="FF0000"/>
                </a:solidFill>
                <a:effectLst>
                  <a:outerShdw blurRad="38100" dist="38100" dir="2700000" algn="tl">
                    <a:srgbClr val="000000">
                      <a:alpha val="43137"/>
                    </a:srgbClr>
                  </a:outerShdw>
                </a:effectLst>
              </a:rPr>
              <a:t>Note</a:t>
            </a:r>
            <a:r>
              <a:rPr lang="en-US" sz="2800" b="1" dirty="0" smtClean="0">
                <a:solidFill>
                  <a:srgbClr val="FF0000"/>
                </a:solidFill>
                <a:effectLst>
                  <a:outerShdw blurRad="38100" dist="38100" dir="2700000" algn="tl">
                    <a:srgbClr val="000000">
                      <a:alpha val="43137"/>
                    </a:srgbClr>
                  </a:outerShdw>
                </a:effectLst>
              </a:rPr>
              <a:t>:</a:t>
            </a:r>
            <a:r>
              <a:rPr lang="en-US" sz="2800" b="1" dirty="0" smtClean="0">
                <a:solidFill>
                  <a:srgbClr val="FFFF00"/>
                </a:solidFill>
                <a:effectLst>
                  <a:outerShdw blurRad="38100" dist="38100" dir="2700000" algn="tl">
                    <a:srgbClr val="000000">
                      <a:alpha val="43137"/>
                    </a:srgbClr>
                  </a:outerShdw>
                </a:effectLst>
              </a:rPr>
              <a:t> Variables in python do not have fixed locations unlike other programming languages</a:t>
            </a:r>
            <a:endParaRPr lang="en-US" sz="32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7115</TotalTime>
  <Words>1626</Words>
  <Application>Microsoft Office PowerPoint</Application>
  <PresentationFormat>On-screen Show (4:3)</PresentationFormat>
  <Paragraphs>799</Paragraphs>
  <Slides>132</Slides>
  <Notes>73</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CHAPTER - 08 PYTHON FUNDAMENTALS</vt:lpstr>
      <vt:lpstr>Unit 2:</vt:lpstr>
      <vt:lpstr>CHAPTER - 02 PYTHON FUNDAMENTALS</vt:lpstr>
      <vt:lpstr>INTRODUCTION</vt:lpstr>
      <vt:lpstr>INTRODUCTION</vt:lpstr>
      <vt:lpstr>What is  Character Set?</vt:lpstr>
      <vt:lpstr>PYTHON CHARACTERSET</vt:lpstr>
      <vt:lpstr>PYTHON   CHARACTERSET</vt:lpstr>
      <vt:lpstr>PYTHON CHARACTERSET</vt:lpstr>
      <vt:lpstr>Slide 10</vt:lpstr>
      <vt:lpstr>TOKENS OR LEXICAL UNIT</vt:lpstr>
      <vt:lpstr>Slide 12</vt:lpstr>
      <vt:lpstr>TOKENS / LEXICAL UNITS</vt:lpstr>
      <vt:lpstr>What is Keyword or reserved word?</vt:lpstr>
      <vt:lpstr>Slide 15</vt:lpstr>
      <vt:lpstr>Some Keywords of Python Language</vt:lpstr>
      <vt:lpstr>Some Keywords of Python Language</vt:lpstr>
      <vt:lpstr>Some Keywords of Python Language</vt:lpstr>
      <vt:lpstr>Slide 19</vt:lpstr>
      <vt:lpstr>2. IDENTIFIERS </vt:lpstr>
      <vt:lpstr>PYTHON NAMING CONVENTIONS </vt:lpstr>
      <vt:lpstr>PYTHON NAMING CONVENTIONS </vt:lpstr>
      <vt:lpstr>PYTHON NAMING CONVENTIONS </vt:lpstr>
      <vt:lpstr>Slide 24</vt:lpstr>
      <vt:lpstr>Slide 25</vt:lpstr>
      <vt:lpstr>PYTHON NAMING CONVENTIONS </vt:lpstr>
      <vt:lpstr>Slide 27</vt:lpstr>
      <vt:lpstr>3. LITERALS / CONSTANT VALUES</vt:lpstr>
      <vt:lpstr>Slide 29</vt:lpstr>
      <vt:lpstr>TYPES OF LITERALS / CONSTANT VALUES</vt:lpstr>
      <vt:lpstr>Slide 31</vt:lpstr>
      <vt:lpstr>1. STRING LITERALS OR CONSTANTS</vt:lpstr>
      <vt:lpstr>Representation of String</vt:lpstr>
      <vt:lpstr>REPRESENTATION OF STRING</vt:lpstr>
      <vt:lpstr>REPRESENTATION OF STRING</vt:lpstr>
      <vt:lpstr>REPRESENTATION OF STRING</vt:lpstr>
      <vt:lpstr>REPRESENTATION OF STRING</vt:lpstr>
      <vt:lpstr>TYPES OF STRINGS </vt:lpstr>
      <vt:lpstr>TYPES OF STRINGS </vt:lpstr>
      <vt:lpstr>SINGLE LINE STRINGS </vt:lpstr>
      <vt:lpstr>MULTI LINE STRINGS </vt:lpstr>
      <vt:lpstr>SIZE OF STRINGS </vt:lpstr>
      <vt:lpstr>SIZE OF STRINGS </vt:lpstr>
      <vt:lpstr>Strings with Triple Quotes</vt:lpstr>
      <vt:lpstr>STRINGS WITH TRIPLE QUOTES</vt:lpstr>
      <vt:lpstr>Escape Sequences</vt:lpstr>
      <vt:lpstr>ESCAPE SEQUENCES</vt:lpstr>
      <vt:lpstr>ESCAPE SEQUENCES</vt:lpstr>
      <vt:lpstr>ESCAPE SEQUENCES</vt:lpstr>
      <vt:lpstr>ESCAPE SEQUENCES</vt:lpstr>
      <vt:lpstr>Slide 51</vt:lpstr>
      <vt:lpstr>Slide 52</vt:lpstr>
      <vt:lpstr>Slide 53</vt:lpstr>
      <vt:lpstr>Slide 54</vt:lpstr>
      <vt:lpstr>Slide 55</vt:lpstr>
      <vt:lpstr>Slide 56</vt:lpstr>
      <vt:lpstr>Slide 57</vt:lpstr>
      <vt:lpstr>Slide 58</vt:lpstr>
      <vt:lpstr>Slide 59</vt:lpstr>
      <vt:lpstr>Slide 60</vt:lpstr>
      <vt:lpstr>Slide 61</vt:lpstr>
      <vt:lpstr>Note: ooo represents 3 octal digits.</vt:lpstr>
      <vt:lpstr>2. NUMERICAL LITERALS</vt:lpstr>
      <vt:lpstr>2. NUMERICAL LITERALS</vt:lpstr>
      <vt:lpstr>INTEGER LITERALS OR CONSTANTS</vt:lpstr>
      <vt:lpstr>INTEGER LITERALS OR CONSTANTS</vt:lpstr>
      <vt:lpstr>INTEGER LITERALS OR CONSTANTS</vt:lpstr>
      <vt:lpstr>INTEGER LITERALS OR CONSTANTS</vt:lpstr>
      <vt:lpstr>Converting Integers to their String Representation</vt:lpstr>
      <vt:lpstr>oct ( )</vt:lpstr>
      <vt:lpstr>hex ( )</vt:lpstr>
      <vt:lpstr>bin ( )</vt:lpstr>
      <vt:lpstr>FLOATING POINT LITERALS OR CONSTANTS</vt:lpstr>
      <vt:lpstr>FLOATING POINT LITERALS OR CONSTANTS</vt:lpstr>
      <vt:lpstr>FLOATING POINT LITERALS OR CONSTANTS</vt:lpstr>
      <vt:lpstr>BOOLEAN LITERALS OR CONSTANTS.</vt:lpstr>
      <vt:lpstr>3) BOOLEAN LITERALS OR CONSTANTS.</vt:lpstr>
      <vt:lpstr>Special Literal  - None</vt:lpstr>
      <vt:lpstr>4) SPECIAL LITERAL NONE</vt:lpstr>
      <vt:lpstr>LITERAL COLLECTIONS</vt:lpstr>
      <vt:lpstr>5)  LITERAL COLLECTIONS</vt:lpstr>
      <vt:lpstr>4. OPERATORS</vt:lpstr>
      <vt:lpstr>OPERATORS</vt:lpstr>
      <vt:lpstr>5. PUNCTUATORS</vt:lpstr>
      <vt:lpstr>PUNCTUATORS</vt:lpstr>
      <vt:lpstr>WHITE SPACE</vt:lpstr>
      <vt:lpstr>WHITE SPACE</vt:lpstr>
      <vt:lpstr>COMMENTS</vt:lpstr>
      <vt:lpstr>COMMENTS</vt:lpstr>
      <vt:lpstr>STATEMENTS</vt:lpstr>
      <vt:lpstr>STATEMENTS</vt:lpstr>
      <vt:lpstr>FUNCTIONS</vt:lpstr>
      <vt:lpstr>FUNCTIONS</vt:lpstr>
      <vt:lpstr>PYTHON PROGRAMMING CONVENTIONS</vt:lpstr>
      <vt:lpstr>PYTHON PROGRAMMING CONVENTIONS</vt:lpstr>
      <vt:lpstr>PYTHON PROGRAMMING CONVENTIONS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VARIABLES AND ASSIGNMENTS</vt:lpstr>
      <vt:lpstr>INPUT ( ) FUNCTION</vt:lpstr>
      <vt:lpstr>INPUT ( ) FUNCTION</vt:lpstr>
      <vt:lpstr>INPUT ( ) FUNCTION</vt:lpstr>
      <vt:lpstr>INPUT ( ) FUNCTION</vt:lpstr>
      <vt:lpstr>PRINT ( ) FUNCTION</vt:lpstr>
      <vt:lpstr>PRINT ( ) FUNCTION</vt:lpstr>
      <vt:lpstr>PRINT ( ) FUNCTION</vt:lpstr>
      <vt:lpstr>PRINT ( ) FUNCTION</vt:lpstr>
      <vt:lpstr>PRINT ( ) FUNCTION</vt:lpstr>
      <vt:lpstr>Any Questions Please</vt:lpstr>
      <vt:lpstr>CLASS TEST   ON  PYTHON FUNDAMENTALS CHAPTER</vt:lpstr>
      <vt:lpstr>CLASS TEST  ON PYTHON FUNDAMENTALS</vt:lpstr>
      <vt:lpstr>CLASS TEST  ON PYTHON FUNDAMENTALS</vt:lpstr>
      <vt:lpstr>Slide 123</vt:lpstr>
      <vt:lpstr>Slide 124</vt:lpstr>
      <vt:lpstr>Slide 125</vt:lpstr>
      <vt:lpstr>Slide 126</vt:lpstr>
      <vt:lpstr>Slide 127</vt:lpstr>
      <vt:lpstr>Slide 128</vt:lpstr>
      <vt:lpstr>Slide 129</vt:lpstr>
      <vt:lpstr>Slide 130</vt:lpstr>
      <vt:lpstr>Slide 131</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HM</cp:lastModifiedBy>
  <cp:revision>721</cp:revision>
  <dcterms:created xsi:type="dcterms:W3CDTF">2013-08-21T19:17:07Z</dcterms:created>
  <dcterms:modified xsi:type="dcterms:W3CDTF">2020-07-30T04:34:24Z</dcterms:modified>
</cp:coreProperties>
</file>